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12" r:id="rId3"/>
    <p:sldId id="408" r:id="rId4"/>
    <p:sldId id="409" r:id="rId5"/>
    <p:sldId id="410" r:id="rId6"/>
    <p:sldId id="414" r:id="rId7"/>
    <p:sldId id="415" r:id="rId8"/>
    <p:sldId id="413" r:id="rId9"/>
    <p:sldId id="387" r:id="rId10"/>
    <p:sldId id="399" r:id="rId11"/>
    <p:sldId id="393" r:id="rId12"/>
    <p:sldId id="394" r:id="rId13"/>
    <p:sldId id="405" r:id="rId14"/>
    <p:sldId id="406" r:id="rId15"/>
    <p:sldId id="40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D60093"/>
    <a:srgbClr val="00FF00"/>
    <a:srgbClr val="003399"/>
    <a:srgbClr val="CC6600"/>
    <a:srgbClr val="99663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7" autoAdjust="0"/>
    <p:restoredTop sz="93237" autoAdjust="0"/>
  </p:normalViewPr>
  <p:slideViewPr>
    <p:cSldViewPr showGuides="1">
      <p:cViewPr varScale="1">
        <p:scale>
          <a:sx n="82" d="100"/>
          <a:sy n="82" d="100"/>
        </p:scale>
        <p:origin x="-1644" y="-84"/>
      </p:cViewPr>
      <p:guideLst>
        <p:guide orient="horz" pos="197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0512AA-E2E0-4F42-8784-9CC7F4244DE8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17212D-5BD0-48A0-979D-92F22E1E9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3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B6070-F06F-4530-BB50-0899419272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E5947-1DE0-42BC-BF82-95461074A9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485DF-DC1A-4863-8A2C-63DD775DF1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FCC918-C721-4649-B212-9BBEB83D89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80543-6F1B-4905-BD4E-AAB57D5222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B1D99-E58A-4D56-82AF-720617D490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40FD4-A9B7-43BC-B36F-7AAF7B017D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FCC918-C721-4649-B212-9BBEB83D89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4501E-EA6C-4B76-AAED-4BB31747F5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FCC918-C721-4649-B212-9BBEB83D89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4501E-EA6C-4B76-AAED-4BB31747F5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4501E-EA6C-4B76-AAED-4BB31747F5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C4501E-EA6C-4B76-AAED-4BB31747F5C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C4501E-EA6C-4B76-AAED-4BB31747F5C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4501E-EA6C-4B76-AAED-4BB31747F5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E048-48F0-47EF-9F6A-BE62E9CF7985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CE59-2645-4074-B9F4-6C081FB43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1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28F3-AE63-44F8-8A55-ECC8A0EB81E4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1FF5-9EEC-4674-95F5-A3731A2AE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5B62-9DA9-49D9-90D6-1B853845612A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EC64-C62D-4E30-A251-D98BDBB52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6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BCB2-AF30-4489-85CE-5B7DFC733194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6DC8-EDDE-46B0-8C67-F1C33A24C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7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066F-7F28-499B-AD52-5EB917F05122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8189-6F27-4F69-865B-C8350EC2B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B01E-6C5B-42B6-BE26-CC4F670D4BE4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7C6C-CE0D-4410-ADEE-B95BA7CFF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9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CC06-84CD-4F18-A463-347CFCA7CFC1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C0DE-E54A-4968-959B-E66D58AFB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2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C0A0-1632-4CE4-9559-3EA12C269F5E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B392-3CE1-422C-981D-628B2725A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9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FD71-CE97-4A14-89AC-409A3F4796A4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DEF3-0E71-4969-B39F-B6BAFA0CB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8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BF67-C4BF-4108-ABEC-527220AF4C11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DFED-5225-4E83-824C-8967AA06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1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6861-9B92-43F1-893F-45665C95F12C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59CC-EA62-45A1-9353-074F0F723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3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734A8D-76CE-4661-96ED-E5A15CA8BB5B}" type="datetimeFigureOut">
              <a:rPr lang="ru-RU"/>
              <a:pPr>
                <a:defRPr/>
              </a:pPr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38B217-1969-44DD-9163-DFD312C59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365625"/>
            <a:ext cx="9144000" cy="1684338"/>
          </a:xfrm>
          <a:prstGeom prst="rect">
            <a:avLst/>
          </a:prstGeom>
          <a:solidFill>
            <a:srgbClr val="1C1C1C">
              <a:alpha val="85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0" y="4365625"/>
            <a:ext cx="91440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«ЗЕРНОВОЙ КАВКАЗ» </a:t>
            </a:r>
          </a:p>
          <a:p>
            <a:pPr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C000"/>
                </a:solidFill>
                <a:latin typeface="+mn-lt"/>
              </a:rPr>
              <a:t>ГЛУБОКАЯ ПЕРЕРАБОТКА ЗЕРНА</a:t>
            </a:r>
            <a:endParaRPr lang="ru-RU" sz="1600" dirty="0">
              <a:solidFill>
                <a:srgbClr val="FFC000"/>
              </a:solidFill>
              <a:latin typeface="+mn-lt"/>
            </a:endParaRPr>
          </a:p>
          <a:p>
            <a:pPr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FFC000"/>
              </a:solidFill>
              <a:latin typeface="+mn-lt"/>
            </a:endParaRPr>
          </a:p>
          <a:p>
            <a:pPr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C000"/>
                </a:solidFill>
                <a:latin typeface="+mn-lt"/>
              </a:rPr>
              <a:t>Арсеньев Дмитрий</a:t>
            </a:r>
          </a:p>
          <a:p>
            <a:pPr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Генеральный директор ЗАО «НПК Экология»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  <a:p>
            <a:pPr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bg1"/>
                </a:solidFill>
                <a:latin typeface="+mn-lt"/>
              </a:rPr>
              <a:t>Пятигорск </a:t>
            </a: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2011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3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2054" name="Picture 21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"/>
          <a:stretch>
            <a:fillRect/>
          </a:stretch>
        </p:blipFill>
        <p:spPr bwMode="auto">
          <a:xfrm>
            <a:off x="3419475" y="3514651"/>
            <a:ext cx="70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2058" name="Picture 25" descr="4466911714_2b9a94535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13063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2059" name="Picture 26" descr="4a7bc5310731b8eca92ef4496d5d51e3_b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514651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2062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14651"/>
            <a:ext cx="703262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2063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14651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2065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14651"/>
            <a:ext cx="7064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СОЦИАЛЬНАЯ ЗНАЧИМОСТЬ ОБЪЕКТА</a:t>
            </a:r>
          </a:p>
        </p:txBody>
      </p:sp>
      <p:sp>
        <p:nvSpPr>
          <p:cNvPr id="5126" name="Control 8"/>
          <p:cNvSpPr>
            <a:spLocks noChangeArrowheads="1" noChangeShapeType="1"/>
          </p:cNvSpPr>
          <p:nvPr/>
        </p:nvSpPr>
        <p:spPr bwMode="auto">
          <a:xfrm>
            <a:off x="2781300" y="5168900"/>
            <a:ext cx="64801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300" y="1627188"/>
            <a:ext cx="85502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Данный проект имеет высокую социальную значимость .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Помимо непосредственно персонала завода, предприятие задействует в своей деятельности до </a:t>
            </a:r>
            <a:r>
              <a:rPr lang="ru-RU" sz="1600" b="1" dirty="0">
                <a:solidFill>
                  <a:srgbClr val="FFC000"/>
                </a:solidFill>
                <a:latin typeface="+mj-lt"/>
              </a:rPr>
              <a:t>2 000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человек (производители зерна, потребители продукции, внешнее обслуживание предприятия).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Так же проект даст возможность развития предприятий малого и среднего бизнеса.</a:t>
            </a:r>
            <a:endParaRPr lang="ru-RU" sz="1600" kern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23850" y="3906838"/>
            <a:ext cx="5472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7313" indent="-87313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создание </a:t>
            </a: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200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рабочих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мест (косвенно задействуется до 2 000 чел.)</a:t>
            </a:r>
          </a:p>
          <a:p>
            <a:pPr marL="87313" indent="-87313">
              <a:buFontTx/>
              <a:buChar char="-"/>
              <a:defRPr/>
            </a:pPr>
            <a:endParaRPr lang="ru-RU" sz="1400" dirty="0">
              <a:solidFill>
                <a:schemeClr val="bg1"/>
              </a:solidFill>
              <a:latin typeface="+mj-lt"/>
            </a:endParaRPr>
          </a:p>
          <a:p>
            <a:pPr marL="87313" indent="-87313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 строительство  новых объектов инфраструктуры</a:t>
            </a:r>
          </a:p>
          <a:p>
            <a:pPr marL="87313" indent="-87313">
              <a:buFontTx/>
              <a:buChar char="-"/>
              <a:defRPr/>
            </a:pPr>
            <a:endParaRPr lang="ru-RU" sz="1400" dirty="0">
              <a:solidFill>
                <a:schemeClr val="bg1"/>
              </a:solidFill>
              <a:latin typeface="+mj-lt"/>
            </a:endParaRPr>
          </a:p>
          <a:p>
            <a:pPr marL="87313" indent="-87313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 ежегодном отчислении налогов на сумму </a:t>
            </a:r>
            <a:r>
              <a:rPr lang="ru-RU" sz="1400" dirty="0">
                <a:solidFill>
                  <a:srgbClr val="FFC000"/>
                </a:solidFill>
                <a:latin typeface="+mj-lt"/>
              </a:rPr>
              <a:t>500 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млн. руб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.  </a:t>
            </a:r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8"/>
          <a:stretch>
            <a:fillRect/>
          </a:stretch>
        </p:blipFill>
        <p:spPr bwMode="auto">
          <a:xfrm>
            <a:off x="5003800" y="4221163"/>
            <a:ext cx="3997325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КАПИТАЛЬНЫЕ ЗАТРАТЫ</a:t>
            </a:r>
          </a:p>
        </p:txBody>
      </p:sp>
      <p:sp>
        <p:nvSpPr>
          <p:cNvPr id="5173" name="Control 121"/>
          <p:cNvSpPr>
            <a:spLocks noChangeArrowheads="1" noChangeShapeType="1"/>
          </p:cNvSpPr>
          <p:nvPr/>
        </p:nvSpPr>
        <p:spPr bwMode="auto">
          <a:xfrm>
            <a:off x="19050" y="1611313"/>
            <a:ext cx="9010650" cy="290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1100" b="1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КАПИТАЛЬНЫЕ ВЛОЖЕНИЯ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74" name="Control 122"/>
          <p:cNvSpPr>
            <a:spLocks noChangeArrowheads="1" noChangeShapeType="1"/>
          </p:cNvSpPr>
          <p:nvPr/>
        </p:nvSpPr>
        <p:spPr bwMode="auto">
          <a:xfrm>
            <a:off x="44450" y="2025650"/>
            <a:ext cx="4552950" cy="247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1000" b="1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ОСНОВНЫЕ ОТДЕЛЕНИЯ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Control 123"/>
          <p:cNvSpPr>
            <a:spLocks noChangeArrowheads="1" noChangeShapeType="1"/>
          </p:cNvSpPr>
          <p:nvPr/>
        </p:nvSpPr>
        <p:spPr bwMode="auto">
          <a:xfrm>
            <a:off x="44450" y="2278063"/>
            <a:ext cx="4552950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ОТДЕЛЕНИЕ ХРАНЕНИЯ, ПЕРВИЧНОЙ ПОДРАБОТКИ И СУШКИ ЗЕРНА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6 607 792,21</a:t>
            </a:r>
            <a:endParaRPr lang="ru-RU"/>
          </a:p>
        </p:txBody>
      </p:sp>
      <p:sp>
        <p:nvSpPr>
          <p:cNvPr id="11273" name="Control 124"/>
          <p:cNvSpPr>
            <a:spLocks noChangeArrowheads="1" noChangeShapeType="1"/>
          </p:cNvSpPr>
          <p:nvPr/>
        </p:nvSpPr>
        <p:spPr bwMode="auto">
          <a:xfrm>
            <a:off x="44450" y="2474913"/>
            <a:ext cx="4552950" cy="18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ОТДЕЛЕНИЕ ОЧИСТКИ И ДРОБЛЕНИЯ ЗЕРНА 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2 954 545,45</a:t>
            </a:r>
            <a:endParaRPr lang="ru-RU"/>
          </a:p>
        </p:txBody>
      </p:sp>
      <p:sp>
        <p:nvSpPr>
          <p:cNvPr id="11274" name="Control 125"/>
          <p:cNvSpPr>
            <a:spLocks noChangeArrowheads="1" noChangeShapeType="1"/>
          </p:cNvSpPr>
          <p:nvPr/>
        </p:nvSpPr>
        <p:spPr bwMode="auto">
          <a:xfrm>
            <a:off x="44450" y="2673350"/>
            <a:ext cx="4552950" cy="188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ОТДЕЛЕНИЕ ВЫДЕЛЕНИЯ КРАХМАЛА И КЛЕЙКОВИНЫ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 </a:t>
            </a:r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10 313 142,86</a:t>
            </a:r>
            <a:endParaRPr lang="ru-RU"/>
          </a:p>
        </p:txBody>
      </p:sp>
      <p:sp>
        <p:nvSpPr>
          <p:cNvPr id="11275" name="Control 126"/>
          <p:cNvSpPr>
            <a:spLocks noChangeArrowheads="1" noChangeShapeType="1"/>
          </p:cNvSpPr>
          <p:nvPr/>
        </p:nvSpPr>
        <p:spPr bwMode="auto">
          <a:xfrm>
            <a:off x="44450" y="2871788"/>
            <a:ext cx="4552950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ОТДЕЛЕНИЕ СУШКИ КЛЕЙКОВИНЫ 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2 864 805,19</a:t>
            </a:r>
            <a:endParaRPr lang="ru-RU"/>
          </a:p>
        </p:txBody>
      </p:sp>
      <p:sp>
        <p:nvSpPr>
          <p:cNvPr id="11276" name="Control 127"/>
          <p:cNvSpPr>
            <a:spLocks noChangeArrowheads="1" noChangeShapeType="1"/>
          </p:cNvSpPr>
          <p:nvPr/>
        </p:nvSpPr>
        <p:spPr bwMode="auto">
          <a:xfrm>
            <a:off x="44450" y="3070225"/>
            <a:ext cx="4552950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ОТДЕЛЕНИЕ СУШКИ КРАХМАЛА 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2 987 412,59</a:t>
            </a:r>
            <a:endParaRPr lang="ru-RU"/>
          </a:p>
        </p:txBody>
      </p:sp>
      <p:sp>
        <p:nvSpPr>
          <p:cNvPr id="11277" name="Control 128"/>
          <p:cNvSpPr>
            <a:spLocks noChangeArrowheads="1" noChangeShapeType="1"/>
          </p:cNvSpPr>
          <p:nvPr/>
        </p:nvSpPr>
        <p:spPr bwMode="auto">
          <a:xfrm>
            <a:off x="47625" y="3482975"/>
            <a:ext cx="4552950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ОТДЕЛЕНИЕ ПРОИЗВОДСТВА лимонной кислоты </a:t>
            </a:r>
            <a:r>
              <a:rPr lang="en-US" sz="700" b="1">
                <a:solidFill>
                  <a:srgbClr val="003399"/>
                </a:solidFill>
                <a:latin typeface="Calibri" pitchFamily="34" charset="0"/>
              </a:rPr>
              <a:t>		</a:t>
            </a:r>
            <a:r>
              <a:rPr lang="en-US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47 138 561,28</a:t>
            </a:r>
            <a:endParaRPr lang="ru-RU"/>
          </a:p>
        </p:txBody>
      </p:sp>
      <p:sp>
        <p:nvSpPr>
          <p:cNvPr id="5181" name="Control 129"/>
          <p:cNvSpPr>
            <a:spLocks noChangeArrowheads="1" noChangeShapeType="1"/>
          </p:cNvSpPr>
          <p:nvPr/>
        </p:nvSpPr>
        <p:spPr bwMode="auto">
          <a:xfrm>
            <a:off x="44450" y="4167188"/>
            <a:ext cx="4552950" cy="203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7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 ВСЕГО ПО УТИЛИТАМ				</a:t>
            </a:r>
            <a:r>
              <a:rPr lang="ru-RU" sz="700" b="1" noProof="1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€ </a:t>
            </a:r>
            <a:r>
              <a:rPr lang="ru-RU" sz="8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97 897 084,07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82" name="Control 130"/>
          <p:cNvSpPr>
            <a:spLocks noChangeArrowheads="1" noChangeShapeType="1"/>
          </p:cNvSpPr>
          <p:nvPr/>
        </p:nvSpPr>
        <p:spPr bwMode="auto">
          <a:xfrm>
            <a:off x="44450" y="4676775"/>
            <a:ext cx="4556125" cy="247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1000" b="1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ВСПОМОГАТЕЛЬНЫЕ ОТДЕЛЕНИЯ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80" name="Control 131"/>
          <p:cNvSpPr>
            <a:spLocks noChangeArrowheads="1" noChangeShapeType="1"/>
          </p:cNvSpPr>
          <p:nvPr/>
        </p:nvSpPr>
        <p:spPr bwMode="auto">
          <a:xfrm>
            <a:off x="44450" y="4929188"/>
            <a:ext cx="4556125" cy="18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КОТЕЛЬНАЯ, ПАРОВАЯ ТУРБИНА, ЭЛЕКТРОЭНЕРГИЯ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3 763 200,00</a:t>
            </a:r>
            <a:endParaRPr lang="ru-RU"/>
          </a:p>
        </p:txBody>
      </p:sp>
      <p:sp>
        <p:nvSpPr>
          <p:cNvPr id="11281" name="Control 132"/>
          <p:cNvSpPr>
            <a:spLocks noChangeArrowheads="1" noChangeShapeType="1"/>
          </p:cNvSpPr>
          <p:nvPr/>
        </p:nvSpPr>
        <p:spPr bwMode="auto">
          <a:xfrm>
            <a:off x="44450" y="5127625"/>
            <a:ext cx="4556125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ГРАДИРНЯ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1 070 545,45</a:t>
            </a:r>
            <a:endParaRPr lang="ru-RU"/>
          </a:p>
        </p:txBody>
      </p:sp>
      <p:sp>
        <p:nvSpPr>
          <p:cNvPr id="11282" name="Control 133"/>
          <p:cNvSpPr>
            <a:spLocks noChangeArrowheads="1" noChangeShapeType="1"/>
          </p:cNvSpPr>
          <p:nvPr/>
        </p:nvSpPr>
        <p:spPr bwMode="auto">
          <a:xfrm>
            <a:off x="44450" y="5326063"/>
            <a:ext cx="4556125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ВОДОСНАБЖЕНИЕ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733 090,91</a:t>
            </a:r>
            <a:endParaRPr lang="ru-RU"/>
          </a:p>
        </p:txBody>
      </p:sp>
      <p:sp>
        <p:nvSpPr>
          <p:cNvPr id="11283" name="Control 134"/>
          <p:cNvSpPr>
            <a:spLocks noChangeArrowheads="1" noChangeShapeType="1"/>
          </p:cNvSpPr>
          <p:nvPr/>
        </p:nvSpPr>
        <p:spPr bwMode="auto">
          <a:xfrm>
            <a:off x="44450" y="5522913"/>
            <a:ext cx="4556125" cy="18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ОЧИСТНЫЕ СООРУЖЕНИЯ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5 170 749,78</a:t>
            </a:r>
            <a:endParaRPr lang="ru-RU"/>
          </a:p>
        </p:txBody>
      </p:sp>
      <p:sp>
        <p:nvSpPr>
          <p:cNvPr id="11284" name="Control 135"/>
          <p:cNvSpPr>
            <a:spLocks noChangeArrowheads="1" noChangeShapeType="1"/>
          </p:cNvSpPr>
          <p:nvPr/>
        </p:nvSpPr>
        <p:spPr bwMode="auto">
          <a:xfrm>
            <a:off x="44450" y="5721350"/>
            <a:ext cx="4556125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ЛАБОРАТОРИЯ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436 800,00</a:t>
            </a:r>
            <a:endParaRPr lang="ru-RU"/>
          </a:p>
        </p:txBody>
      </p:sp>
      <p:sp>
        <p:nvSpPr>
          <p:cNvPr id="5188" name="Control 136"/>
          <p:cNvSpPr>
            <a:spLocks noChangeArrowheads="1" noChangeShapeType="1"/>
          </p:cNvSpPr>
          <p:nvPr/>
        </p:nvSpPr>
        <p:spPr bwMode="auto">
          <a:xfrm>
            <a:off x="44450" y="5919788"/>
            <a:ext cx="4556125" cy="1873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7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 ВСЕГО ПО УТИЛИТАМ				</a:t>
            </a:r>
            <a:r>
              <a:rPr lang="ru-RU" sz="700" b="1" noProof="1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€ </a:t>
            </a:r>
            <a:r>
              <a:rPr lang="ru-RU" sz="7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11 174 386,14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89" name="Control 137"/>
          <p:cNvSpPr>
            <a:spLocks noChangeArrowheads="1" noChangeShapeType="1"/>
          </p:cNvSpPr>
          <p:nvPr/>
        </p:nvSpPr>
        <p:spPr bwMode="auto">
          <a:xfrm>
            <a:off x="4646613" y="2024063"/>
            <a:ext cx="4389437" cy="247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1000" b="1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ПРОЕКТИРОВАНИЕ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87" name="Control 138"/>
          <p:cNvSpPr>
            <a:spLocks noChangeArrowheads="1" noChangeShapeType="1"/>
          </p:cNvSpPr>
          <p:nvPr/>
        </p:nvSpPr>
        <p:spPr bwMode="auto">
          <a:xfrm>
            <a:off x="4646613" y="2293938"/>
            <a:ext cx="4389437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БАЗОВЫЙ ПРОЕКТ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1 308 857,64</a:t>
            </a:r>
            <a:endParaRPr lang="ru-RU"/>
          </a:p>
        </p:txBody>
      </p:sp>
      <p:sp>
        <p:nvSpPr>
          <p:cNvPr id="11288" name="Control 139"/>
          <p:cNvSpPr>
            <a:spLocks noChangeArrowheads="1" noChangeShapeType="1"/>
          </p:cNvSpPr>
          <p:nvPr/>
        </p:nvSpPr>
        <p:spPr bwMode="auto">
          <a:xfrm>
            <a:off x="4646613" y="2492375"/>
            <a:ext cx="4389437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РАБОЧИЙ ПРОЕКТ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4 362 858,81</a:t>
            </a:r>
            <a:endParaRPr lang="ru-RU"/>
          </a:p>
        </p:txBody>
      </p:sp>
      <p:sp>
        <p:nvSpPr>
          <p:cNvPr id="11289" name="Control 140"/>
          <p:cNvSpPr>
            <a:spLocks noChangeArrowheads="1" noChangeShapeType="1"/>
          </p:cNvSpPr>
          <p:nvPr/>
        </p:nvSpPr>
        <p:spPr bwMode="auto">
          <a:xfrm>
            <a:off x="4646613" y="2689225"/>
            <a:ext cx="4389437" cy="188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ШЕФ-МОНТАЖ И ПУСКОНАЛАДОЧНЫЕ РАБОТЫ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2 546 521,99</a:t>
            </a:r>
            <a:endParaRPr lang="ru-RU"/>
          </a:p>
        </p:txBody>
      </p:sp>
      <p:sp>
        <p:nvSpPr>
          <p:cNvPr id="11290" name="Control 141"/>
          <p:cNvSpPr>
            <a:spLocks noChangeArrowheads="1" noChangeShapeType="1"/>
          </p:cNvSpPr>
          <p:nvPr/>
        </p:nvSpPr>
        <p:spPr bwMode="auto">
          <a:xfrm>
            <a:off x="4646613" y="2887663"/>
            <a:ext cx="4389437" cy="18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КООРДИНАЦИЯ И УПРАВЛЕНИЕ ПРОЕКТОМ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1 308 857,64</a:t>
            </a:r>
            <a:endParaRPr lang="ru-RU"/>
          </a:p>
        </p:txBody>
      </p:sp>
      <p:sp>
        <p:nvSpPr>
          <p:cNvPr id="5194" name="Control 142"/>
          <p:cNvSpPr>
            <a:spLocks noChangeArrowheads="1" noChangeShapeType="1"/>
          </p:cNvSpPr>
          <p:nvPr/>
        </p:nvSpPr>
        <p:spPr bwMode="auto">
          <a:xfrm>
            <a:off x="4646613" y="3086100"/>
            <a:ext cx="4389437" cy="203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7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 ИТОГО:  ПРОЕКТИРОВАНИЕ И ДОП. РАБОТЫ			</a:t>
            </a:r>
            <a:r>
              <a:rPr lang="ru-RU" sz="700" b="1" noProof="1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€ </a:t>
            </a:r>
            <a:r>
              <a:rPr lang="ru-RU" sz="8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9 527 096,09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95" name="Control 143"/>
          <p:cNvSpPr>
            <a:spLocks noChangeArrowheads="1" noChangeShapeType="1"/>
          </p:cNvSpPr>
          <p:nvPr/>
        </p:nvSpPr>
        <p:spPr bwMode="auto">
          <a:xfrm>
            <a:off x="4646613" y="3481388"/>
            <a:ext cx="4389437" cy="247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1000" b="1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СТОИМОСТЬ СТРОИТЕЛЬСТВА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96" name="Control 144"/>
          <p:cNvSpPr>
            <a:spLocks noChangeArrowheads="1" noChangeShapeType="1"/>
          </p:cNvSpPr>
          <p:nvPr/>
        </p:nvSpPr>
        <p:spPr bwMode="auto">
          <a:xfrm>
            <a:off x="4646613" y="3751263"/>
            <a:ext cx="4389437" cy="18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700" b="1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ПРОЕКТИРОВАНИЕ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94" name="Control 145"/>
          <p:cNvSpPr>
            <a:spLocks noChangeArrowheads="1" noChangeShapeType="1"/>
          </p:cNvSpPr>
          <p:nvPr/>
        </p:nvSpPr>
        <p:spPr bwMode="auto">
          <a:xfrm>
            <a:off x="4646613" y="3949700"/>
            <a:ext cx="4389437" cy="188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ПРОЕКТ (СТРОИТЕЛЬНАЯ ЧАСТЬ) 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1 457 489,88</a:t>
            </a:r>
            <a:endParaRPr lang="ru-RU"/>
          </a:p>
        </p:txBody>
      </p:sp>
      <p:sp>
        <p:nvSpPr>
          <p:cNvPr id="5198" name="Control 146"/>
          <p:cNvSpPr>
            <a:spLocks noChangeArrowheads="1" noChangeShapeType="1"/>
          </p:cNvSpPr>
          <p:nvPr/>
        </p:nvSpPr>
        <p:spPr bwMode="auto">
          <a:xfrm>
            <a:off x="4646613" y="4148138"/>
            <a:ext cx="4389437" cy="187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700" b="1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СТРОИТЕЛЬСТВО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96" name="Control 147"/>
          <p:cNvSpPr>
            <a:spLocks noChangeArrowheads="1" noChangeShapeType="1"/>
          </p:cNvSpPr>
          <p:nvPr/>
        </p:nvSpPr>
        <p:spPr bwMode="auto">
          <a:xfrm>
            <a:off x="4646613" y="4346575"/>
            <a:ext cx="4389437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ОБЩАЯ ПЛОЩАДЬ ЗАСТРОЙКИ (ОСНОВНЫЕ ЗДАНИЯ)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м</a:t>
            </a:r>
            <a:r>
              <a:rPr lang="ru-RU" sz="700" b="1" baseline="30000" noProof="1">
                <a:solidFill>
                  <a:srgbClr val="9C6409"/>
                </a:solidFill>
                <a:latin typeface="Calibri" pitchFamily="34" charset="0"/>
              </a:rPr>
              <a:t>3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48 000</a:t>
            </a:r>
            <a:endParaRPr lang="ru-RU"/>
          </a:p>
        </p:txBody>
      </p:sp>
      <p:sp>
        <p:nvSpPr>
          <p:cNvPr id="11297" name="Control 148"/>
          <p:cNvSpPr>
            <a:spLocks noChangeArrowheads="1" noChangeShapeType="1"/>
          </p:cNvSpPr>
          <p:nvPr/>
        </p:nvSpPr>
        <p:spPr bwMode="auto">
          <a:xfrm>
            <a:off x="4646613" y="4543425"/>
            <a:ext cx="4389437" cy="188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ОРИЕНТИРОВОЧНАЯ СТОИМОСТЬ (ОСНОВНЫЕ ЗДАНИЯ)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19 433 198,38</a:t>
            </a:r>
            <a:endParaRPr lang="ru-RU"/>
          </a:p>
        </p:txBody>
      </p:sp>
      <p:sp>
        <p:nvSpPr>
          <p:cNvPr id="11298" name="Control 149"/>
          <p:cNvSpPr>
            <a:spLocks noChangeArrowheads="1" noChangeShapeType="1"/>
          </p:cNvSpPr>
          <p:nvPr/>
        </p:nvSpPr>
        <p:spPr bwMode="auto">
          <a:xfrm>
            <a:off x="4646613" y="5165725"/>
            <a:ext cx="4389437" cy="188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ОБЩАЯ ПЛОЩАДЬ ЗАСТРОЙКИ (ОБЩЕПЛОЩАДОЧНЫЕ РАБОТЫ)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м</a:t>
            </a:r>
            <a:r>
              <a:rPr lang="ru-RU" sz="700" b="1" baseline="30000" noProof="1">
                <a:solidFill>
                  <a:srgbClr val="9C6409"/>
                </a:solidFill>
                <a:latin typeface="Calibri" pitchFamily="34" charset="0"/>
              </a:rPr>
              <a:t>3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48 000,00</a:t>
            </a:r>
            <a:endParaRPr lang="ru-RU"/>
          </a:p>
        </p:txBody>
      </p:sp>
      <p:sp>
        <p:nvSpPr>
          <p:cNvPr id="11299" name="Control 150"/>
          <p:cNvSpPr>
            <a:spLocks noChangeArrowheads="1" noChangeShapeType="1"/>
          </p:cNvSpPr>
          <p:nvPr/>
        </p:nvSpPr>
        <p:spPr bwMode="auto">
          <a:xfrm>
            <a:off x="4640263" y="5370513"/>
            <a:ext cx="4389437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ОРИЕНТИРОВОЧНАЯ СТОИМОСТЬ (ОБЩЕПЛОЩАДОЧНЫЕ РАБОТЫ)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8 502 024,29</a:t>
            </a:r>
            <a:endParaRPr lang="ru-RU"/>
          </a:p>
        </p:txBody>
      </p:sp>
      <p:sp>
        <p:nvSpPr>
          <p:cNvPr id="11300" name="Control 151"/>
          <p:cNvSpPr>
            <a:spLocks noChangeArrowheads="1" noChangeShapeType="1"/>
          </p:cNvSpPr>
          <p:nvPr/>
        </p:nvSpPr>
        <p:spPr bwMode="auto">
          <a:xfrm>
            <a:off x="4646613" y="5659438"/>
            <a:ext cx="4389437" cy="204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ОБЩАЯ ПЛОЩАДЬ ЗАСТРОЙКИ	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Га </a:t>
            </a:r>
            <a:r>
              <a:rPr lang="ru-RU" sz="800" b="1">
                <a:solidFill>
                  <a:srgbClr val="9C6409"/>
                </a:solidFill>
                <a:latin typeface="Calibri" pitchFamily="34" charset="0"/>
              </a:rPr>
              <a:t>13,6</a:t>
            </a:r>
            <a:endParaRPr lang="ru-RU"/>
          </a:p>
        </p:txBody>
      </p:sp>
      <p:sp>
        <p:nvSpPr>
          <p:cNvPr id="5204" name="Control 152"/>
          <p:cNvSpPr>
            <a:spLocks noChangeArrowheads="1" noChangeShapeType="1"/>
          </p:cNvSpPr>
          <p:nvPr/>
        </p:nvSpPr>
        <p:spPr bwMode="auto">
          <a:xfrm>
            <a:off x="4646613" y="5929313"/>
            <a:ext cx="4383087" cy="188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7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  СТОИМОСТЬ СТРОИТЕЛЬНЫХ РАБОТ			 </a:t>
            </a:r>
            <a:r>
              <a:rPr lang="ru-RU" sz="700" b="1" noProof="1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€ </a:t>
            </a:r>
            <a:r>
              <a:rPr lang="ru-RU" sz="7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36 912 712,55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05" name="Control 153"/>
          <p:cNvSpPr>
            <a:spLocks noChangeArrowheads="1" noChangeShapeType="1"/>
          </p:cNvSpPr>
          <p:nvPr/>
        </p:nvSpPr>
        <p:spPr bwMode="auto">
          <a:xfrm>
            <a:off x="19050" y="6324600"/>
            <a:ext cx="9010650" cy="3603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11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	ОБЩАЯ СТОИМОСТЬ					</a:t>
            </a:r>
            <a:r>
              <a:rPr lang="ru-RU" sz="1100" b="1" noProof="1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€ </a:t>
            </a:r>
            <a:r>
              <a:rPr lang="ru-RU" sz="1100" b="1" dirty="0">
                <a:solidFill>
                  <a:srgbClr val="CEB966"/>
                </a:solidFill>
                <a:latin typeface="Calibri" pitchFamily="34" charset="0"/>
                <a:cs typeface="Arial" pitchFamily="34" charset="0"/>
              </a:rPr>
              <a:t>155 511 278,85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03" name="Control 154"/>
          <p:cNvSpPr>
            <a:spLocks noChangeArrowheads="1" noChangeShapeType="1"/>
          </p:cNvSpPr>
          <p:nvPr/>
        </p:nvSpPr>
        <p:spPr bwMode="auto">
          <a:xfrm>
            <a:off x="44450" y="3689350"/>
            <a:ext cx="4552950" cy="188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ОТДЕЛЕНИЕ ПРОИЗВОДСТВА ДРОЖЖЕЙ 	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6 377 675,92</a:t>
            </a:r>
            <a:endParaRPr lang="ru-RU"/>
          </a:p>
        </p:txBody>
      </p:sp>
      <p:sp>
        <p:nvSpPr>
          <p:cNvPr id="11304" name="Control 155"/>
          <p:cNvSpPr>
            <a:spLocks noChangeArrowheads="1" noChangeShapeType="1"/>
          </p:cNvSpPr>
          <p:nvPr/>
        </p:nvSpPr>
        <p:spPr bwMode="auto">
          <a:xfrm>
            <a:off x="44450" y="3887788"/>
            <a:ext cx="4552950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ОТДЕЛЕНИЕ ПРОИЗВОДСТВА КОРМОПРОДУКТА 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5 757 624,09</a:t>
            </a:r>
            <a:endParaRPr lang="ru-RU"/>
          </a:p>
        </p:txBody>
      </p:sp>
      <p:sp>
        <p:nvSpPr>
          <p:cNvPr id="11305" name="Control 156"/>
          <p:cNvSpPr>
            <a:spLocks noChangeArrowheads="1" noChangeShapeType="1"/>
          </p:cNvSpPr>
          <p:nvPr/>
        </p:nvSpPr>
        <p:spPr bwMode="auto">
          <a:xfrm>
            <a:off x="4640263" y="4743450"/>
            <a:ext cx="4389437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ОБЩАЯ ПЛОЩАДЬ ЗАСТРОЙКИ (ЭЛЕВАТОР)		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м</a:t>
            </a:r>
            <a:r>
              <a:rPr lang="ru-RU" sz="700" b="1" baseline="30000" noProof="1">
                <a:solidFill>
                  <a:srgbClr val="9C6409"/>
                </a:solidFill>
                <a:latin typeface="Calibri" pitchFamily="34" charset="0"/>
              </a:rPr>
              <a:t>3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40 000,00</a:t>
            </a:r>
            <a:endParaRPr lang="ru-RU" sz="700" b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306" name="Control 157"/>
          <p:cNvSpPr>
            <a:spLocks noChangeArrowheads="1" noChangeShapeType="1"/>
          </p:cNvSpPr>
          <p:nvPr/>
        </p:nvSpPr>
        <p:spPr bwMode="auto">
          <a:xfrm>
            <a:off x="4646613" y="4948238"/>
            <a:ext cx="4389437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ОРИЕНТИРОВОЧНАЯ СТОИМОСТЬ (ЭЛЕВАТОР)		</a:t>
            </a:r>
            <a:r>
              <a:rPr lang="ru-RU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7 520 000,00</a:t>
            </a:r>
            <a:endParaRPr lang="ru-RU"/>
          </a:p>
        </p:txBody>
      </p:sp>
      <p:sp>
        <p:nvSpPr>
          <p:cNvPr id="11307" name="Control 158"/>
          <p:cNvSpPr>
            <a:spLocks noChangeArrowheads="1" noChangeShapeType="1"/>
          </p:cNvSpPr>
          <p:nvPr/>
        </p:nvSpPr>
        <p:spPr bwMode="auto">
          <a:xfrm>
            <a:off x="44450" y="3284538"/>
            <a:ext cx="4552950" cy="18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700" b="1">
                <a:solidFill>
                  <a:srgbClr val="003399"/>
                </a:solidFill>
                <a:latin typeface="Calibri" pitchFamily="34" charset="0"/>
              </a:rPr>
              <a:t>   ОТДЕЛЕНИЕ ПРОИЗВОДСТВА ГФС 	</a:t>
            </a:r>
            <a:r>
              <a:rPr lang="en-US" sz="700" b="1">
                <a:solidFill>
                  <a:srgbClr val="003399"/>
                </a:solidFill>
                <a:latin typeface="Calibri" pitchFamily="34" charset="0"/>
              </a:rPr>
              <a:t>		</a:t>
            </a:r>
            <a:r>
              <a:rPr lang="en-US" sz="700" b="1" noProof="1">
                <a:solidFill>
                  <a:srgbClr val="9C6409"/>
                </a:solidFill>
                <a:latin typeface="Calibri" pitchFamily="34" charset="0"/>
              </a:rPr>
              <a:t>€ </a:t>
            </a:r>
            <a:r>
              <a:rPr lang="ru-RU" sz="700" b="1">
                <a:solidFill>
                  <a:srgbClr val="9C6409"/>
                </a:solidFill>
                <a:latin typeface="Calibri" pitchFamily="34" charset="0"/>
              </a:rPr>
              <a:t>12 904 615,38</a:t>
            </a:r>
            <a:endParaRPr lang="ru-RU"/>
          </a:p>
        </p:txBody>
      </p:sp>
      <p:pic>
        <p:nvPicPr>
          <p:cNvPr id="11308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635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СТРУКТУРА КОНСОРЦИУМА КОМПАНИ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94" name="Control 1"/>
          <p:cNvSpPr>
            <a:spLocks noChangeArrowheads="1" noChangeShapeType="1"/>
          </p:cNvSpPr>
          <p:nvPr/>
        </p:nvSpPr>
        <p:spPr bwMode="auto">
          <a:xfrm>
            <a:off x="1249363" y="3786188"/>
            <a:ext cx="1068387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2295" name="Picture 4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457325"/>
            <a:ext cx="8340725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12296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635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СХЕМА ГЕНЕРАЛЬНОГО ПЛАНА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r="9505" b="17876"/>
          <a:stretch>
            <a:fillRect/>
          </a:stretch>
        </p:blipFill>
        <p:spPr bwMode="auto">
          <a:xfrm>
            <a:off x="133350" y="1951038"/>
            <a:ext cx="6318250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57950" y="1897063"/>
            <a:ext cx="280828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КПП</a:t>
            </a: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№</a:t>
            </a: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КПП</a:t>
            </a: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 №2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Элеватор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Главный производственный корпус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Административно-бытовой корпус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Склад ГФС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Котельная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Склад клейковины, крахмала,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Лимонной кислоты, кормовых дрожжей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Склад хим. реактивов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Очистные сооружения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ГРП</a:t>
            </a:r>
            <a:endParaRPr lang="ru-RU" sz="10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РТП</a:t>
            </a:r>
            <a:endParaRPr lang="ru-RU" sz="10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Станция водоподготовки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itchFamily="34" charset="0"/>
              </a:rPr>
              <a:t>Система замкнутого водоснабжения</a:t>
            </a: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Oval 4"/>
          <p:cNvSpPr>
            <a:spLocks noChangeArrowheads="1"/>
          </p:cNvSpPr>
          <p:nvPr/>
        </p:nvSpPr>
        <p:spPr bwMode="auto">
          <a:xfrm>
            <a:off x="485775" y="4219575"/>
            <a:ext cx="233363" cy="2333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1</a:t>
            </a:r>
            <a:endParaRPr lang="ru-RU"/>
          </a:p>
        </p:txBody>
      </p:sp>
      <p:sp>
        <p:nvSpPr>
          <p:cNvPr id="13321" name="Oval 5"/>
          <p:cNvSpPr>
            <a:spLocks noChangeArrowheads="1"/>
          </p:cNvSpPr>
          <p:nvPr/>
        </p:nvSpPr>
        <p:spPr bwMode="auto">
          <a:xfrm>
            <a:off x="4733925" y="3498850"/>
            <a:ext cx="233363" cy="234950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3</a:t>
            </a:r>
            <a:endParaRPr lang="ru-RU"/>
          </a:p>
        </p:txBody>
      </p:sp>
      <p:sp>
        <p:nvSpPr>
          <p:cNvPr id="13322" name="Oval 6"/>
          <p:cNvSpPr>
            <a:spLocks noChangeArrowheads="1"/>
          </p:cNvSpPr>
          <p:nvPr/>
        </p:nvSpPr>
        <p:spPr bwMode="auto">
          <a:xfrm>
            <a:off x="3257550" y="4506913"/>
            <a:ext cx="233363" cy="234950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4</a:t>
            </a:r>
            <a:endParaRPr lang="ru-RU"/>
          </a:p>
        </p:txBody>
      </p:sp>
      <p:sp>
        <p:nvSpPr>
          <p:cNvPr id="13323" name="Oval 7"/>
          <p:cNvSpPr>
            <a:spLocks noChangeArrowheads="1"/>
          </p:cNvSpPr>
          <p:nvPr/>
        </p:nvSpPr>
        <p:spPr bwMode="auto">
          <a:xfrm>
            <a:off x="5705475" y="2527300"/>
            <a:ext cx="233363" cy="234950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2</a:t>
            </a:r>
            <a:endParaRPr lang="ru-RU"/>
          </a:p>
        </p:txBody>
      </p:sp>
      <p:sp>
        <p:nvSpPr>
          <p:cNvPr id="13324" name="Oval 8"/>
          <p:cNvSpPr>
            <a:spLocks noChangeArrowheads="1"/>
          </p:cNvSpPr>
          <p:nvPr/>
        </p:nvSpPr>
        <p:spPr bwMode="auto">
          <a:xfrm>
            <a:off x="3365500" y="4940300"/>
            <a:ext cx="233363" cy="2333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6</a:t>
            </a:r>
            <a:endParaRPr lang="ru-RU"/>
          </a:p>
        </p:txBody>
      </p:sp>
      <p:sp>
        <p:nvSpPr>
          <p:cNvPr id="13325" name="Oval 9"/>
          <p:cNvSpPr>
            <a:spLocks noChangeArrowheads="1"/>
          </p:cNvSpPr>
          <p:nvPr/>
        </p:nvSpPr>
        <p:spPr bwMode="auto">
          <a:xfrm>
            <a:off x="736600" y="4614863"/>
            <a:ext cx="234950" cy="234950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5</a:t>
            </a:r>
            <a:endParaRPr lang="ru-RU"/>
          </a:p>
        </p:txBody>
      </p:sp>
      <p:sp>
        <p:nvSpPr>
          <p:cNvPr id="13326" name="Oval 10"/>
          <p:cNvSpPr>
            <a:spLocks noChangeArrowheads="1"/>
          </p:cNvSpPr>
          <p:nvPr/>
        </p:nvSpPr>
        <p:spPr bwMode="auto">
          <a:xfrm>
            <a:off x="2068513" y="4364038"/>
            <a:ext cx="234950" cy="233362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7</a:t>
            </a:r>
            <a:endParaRPr lang="ru-RU"/>
          </a:p>
        </p:txBody>
      </p:sp>
      <p:sp>
        <p:nvSpPr>
          <p:cNvPr id="13327" name="Oval 11"/>
          <p:cNvSpPr>
            <a:spLocks noChangeArrowheads="1"/>
          </p:cNvSpPr>
          <p:nvPr/>
        </p:nvSpPr>
        <p:spPr bwMode="auto">
          <a:xfrm>
            <a:off x="1601788" y="4614863"/>
            <a:ext cx="233362" cy="234950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8</a:t>
            </a:r>
            <a:endParaRPr lang="ru-RU"/>
          </a:p>
        </p:txBody>
      </p:sp>
      <p:sp>
        <p:nvSpPr>
          <p:cNvPr id="13328" name="Oval 12"/>
          <p:cNvSpPr>
            <a:spLocks noChangeArrowheads="1"/>
          </p:cNvSpPr>
          <p:nvPr/>
        </p:nvSpPr>
        <p:spPr bwMode="auto">
          <a:xfrm>
            <a:off x="1277938" y="3751263"/>
            <a:ext cx="233362" cy="234950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11</a:t>
            </a:r>
            <a:endParaRPr lang="ru-RU"/>
          </a:p>
        </p:txBody>
      </p:sp>
      <p:sp>
        <p:nvSpPr>
          <p:cNvPr id="13329" name="Oval 13"/>
          <p:cNvSpPr>
            <a:spLocks noChangeArrowheads="1"/>
          </p:cNvSpPr>
          <p:nvPr/>
        </p:nvSpPr>
        <p:spPr bwMode="auto">
          <a:xfrm>
            <a:off x="4984750" y="4398963"/>
            <a:ext cx="234950" cy="234950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10</a:t>
            </a:r>
            <a:endParaRPr lang="ru-RU"/>
          </a:p>
        </p:txBody>
      </p:sp>
      <p:sp>
        <p:nvSpPr>
          <p:cNvPr id="13330" name="Oval 14"/>
          <p:cNvSpPr>
            <a:spLocks noChangeArrowheads="1"/>
          </p:cNvSpPr>
          <p:nvPr/>
        </p:nvSpPr>
        <p:spPr bwMode="auto">
          <a:xfrm>
            <a:off x="2105025" y="3716338"/>
            <a:ext cx="233363" cy="233362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12</a:t>
            </a:r>
            <a:endParaRPr lang="ru-RU"/>
          </a:p>
        </p:txBody>
      </p:sp>
      <p:sp>
        <p:nvSpPr>
          <p:cNvPr id="13331" name="Oval 15"/>
          <p:cNvSpPr>
            <a:spLocks noChangeArrowheads="1"/>
          </p:cNvSpPr>
          <p:nvPr/>
        </p:nvSpPr>
        <p:spPr bwMode="auto">
          <a:xfrm>
            <a:off x="4192588" y="4795838"/>
            <a:ext cx="234950" cy="233362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13</a:t>
            </a:r>
            <a:endParaRPr lang="ru-RU"/>
          </a:p>
        </p:txBody>
      </p:sp>
      <p:sp>
        <p:nvSpPr>
          <p:cNvPr id="13332" name="Oval 16"/>
          <p:cNvSpPr>
            <a:spLocks noChangeArrowheads="1"/>
          </p:cNvSpPr>
          <p:nvPr/>
        </p:nvSpPr>
        <p:spPr bwMode="auto">
          <a:xfrm>
            <a:off x="4192588" y="4471988"/>
            <a:ext cx="234950" cy="233362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14</a:t>
            </a:r>
            <a:endParaRPr lang="ru-RU"/>
          </a:p>
        </p:txBody>
      </p:sp>
      <p:sp>
        <p:nvSpPr>
          <p:cNvPr id="13333" name="Oval 17"/>
          <p:cNvSpPr>
            <a:spLocks noChangeArrowheads="1"/>
          </p:cNvSpPr>
          <p:nvPr/>
        </p:nvSpPr>
        <p:spPr bwMode="auto">
          <a:xfrm>
            <a:off x="4579938" y="5083175"/>
            <a:ext cx="234950" cy="234950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800">
                <a:solidFill>
                  <a:srgbClr val="69676D"/>
                </a:solidFill>
                <a:latin typeface="Calibri" pitchFamily="34" charset="0"/>
              </a:rPr>
              <a:t>9</a:t>
            </a:r>
            <a:endParaRPr lang="ru-RU"/>
          </a:p>
        </p:txBody>
      </p:sp>
      <p:pic>
        <p:nvPicPr>
          <p:cNvPr id="13334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635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ГРАФИК РЕАЛИЗАЦИИ ПРОЕКТА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2" name="Line 309"/>
          <p:cNvSpPr>
            <a:spLocks noChangeShapeType="1"/>
          </p:cNvSpPr>
          <p:nvPr/>
        </p:nvSpPr>
        <p:spPr bwMode="auto">
          <a:xfrm>
            <a:off x="7596188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43" name="Line 310"/>
          <p:cNvSpPr>
            <a:spLocks noChangeShapeType="1"/>
          </p:cNvSpPr>
          <p:nvPr/>
        </p:nvSpPr>
        <p:spPr bwMode="auto">
          <a:xfrm>
            <a:off x="7056438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44" name="Line 311"/>
          <p:cNvSpPr>
            <a:spLocks noChangeShapeType="1"/>
          </p:cNvSpPr>
          <p:nvPr/>
        </p:nvSpPr>
        <p:spPr bwMode="auto">
          <a:xfrm>
            <a:off x="6534150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45" name="Line 312"/>
          <p:cNvSpPr>
            <a:spLocks noChangeShapeType="1"/>
          </p:cNvSpPr>
          <p:nvPr/>
        </p:nvSpPr>
        <p:spPr bwMode="auto">
          <a:xfrm>
            <a:off x="5994400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46" name="Line 313"/>
          <p:cNvSpPr>
            <a:spLocks noChangeShapeType="1"/>
          </p:cNvSpPr>
          <p:nvPr/>
        </p:nvSpPr>
        <p:spPr bwMode="auto">
          <a:xfrm>
            <a:off x="5437188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47" name="Line 314"/>
          <p:cNvSpPr>
            <a:spLocks noChangeShapeType="1"/>
          </p:cNvSpPr>
          <p:nvPr/>
        </p:nvSpPr>
        <p:spPr bwMode="auto">
          <a:xfrm>
            <a:off x="4895850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48" name="Line 315"/>
          <p:cNvSpPr>
            <a:spLocks noChangeShapeType="1"/>
          </p:cNvSpPr>
          <p:nvPr/>
        </p:nvSpPr>
        <p:spPr bwMode="auto">
          <a:xfrm>
            <a:off x="4356100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49" name="Line 316"/>
          <p:cNvSpPr>
            <a:spLocks noChangeShapeType="1"/>
          </p:cNvSpPr>
          <p:nvPr/>
        </p:nvSpPr>
        <p:spPr bwMode="auto">
          <a:xfrm>
            <a:off x="3816350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50" name="Line 317"/>
          <p:cNvSpPr>
            <a:spLocks noChangeShapeType="1"/>
          </p:cNvSpPr>
          <p:nvPr/>
        </p:nvSpPr>
        <p:spPr bwMode="auto">
          <a:xfrm>
            <a:off x="3259138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51" name="Line 318"/>
          <p:cNvSpPr>
            <a:spLocks noChangeShapeType="1"/>
          </p:cNvSpPr>
          <p:nvPr/>
        </p:nvSpPr>
        <p:spPr bwMode="auto">
          <a:xfrm>
            <a:off x="2717800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32" name="AutoShape 319"/>
          <p:cNvSpPr>
            <a:spLocks noChangeArrowheads="1"/>
          </p:cNvSpPr>
          <p:nvPr/>
        </p:nvSpPr>
        <p:spPr bwMode="auto">
          <a:xfrm>
            <a:off x="179388" y="1622425"/>
            <a:ext cx="8855075" cy="431800"/>
          </a:xfrm>
          <a:prstGeom prst="rightArrow">
            <a:avLst>
              <a:gd name="adj1" fmla="val 100000"/>
              <a:gd name="adj2" fmla="val 6256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sp>
        <p:nvSpPr>
          <p:cNvPr id="14353" name="Control 320"/>
          <p:cNvSpPr>
            <a:spLocks noChangeArrowheads="1" noChangeShapeType="1"/>
          </p:cNvSpPr>
          <p:nvPr/>
        </p:nvSpPr>
        <p:spPr bwMode="auto">
          <a:xfrm>
            <a:off x="179388" y="2198688"/>
            <a:ext cx="87137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Подписание контрактов с компаниями</a:t>
            </a: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 поставщиками оборудования </a:t>
            </a: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и технологий.</a:t>
            </a:r>
          </a:p>
          <a:p>
            <a:endParaRPr lang="ru-RU" sz="400" b="1">
              <a:solidFill>
                <a:schemeClr val="bg1"/>
              </a:solidFill>
              <a:latin typeface="Calibri" pitchFamily="34" charset="0"/>
            </a:endParaRPr>
          </a:p>
          <a:p>
            <a:endParaRPr lang="ru-RU" sz="4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Разработка проектной документации</a:t>
            </a:r>
          </a:p>
          <a:p>
            <a:endParaRPr lang="ru-RU" sz="900" b="1">
              <a:solidFill>
                <a:schemeClr val="bg1"/>
              </a:solidFill>
              <a:latin typeface="Calibri" pitchFamily="34" charset="0"/>
            </a:endParaRPr>
          </a:p>
          <a:p>
            <a:endParaRPr lang="ru-RU" sz="9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Прохождение экспертизы, защита</a:t>
            </a: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 бизнес-плана, подписание кредитного </a:t>
            </a: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договора</a:t>
            </a:r>
          </a:p>
          <a:p>
            <a:endParaRPr lang="ru-RU" sz="9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Строительство завода</a:t>
            </a:r>
            <a:endParaRPr lang="ru-RU">
              <a:solidFill>
                <a:schemeClr val="bg1"/>
              </a:solidFill>
            </a:endParaRPr>
          </a:p>
          <a:p>
            <a:endParaRPr lang="ru-RU" sz="9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Общеплощадочные работы</a:t>
            </a:r>
          </a:p>
          <a:p>
            <a:endParaRPr lang="ru-RU" sz="9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Поставка и монтаж  основного </a:t>
            </a: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технологического оборудования</a:t>
            </a:r>
          </a:p>
          <a:p>
            <a:endParaRPr lang="ru-RU" sz="6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Поставка и монтаж  вспомогательного </a:t>
            </a: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Оборудования</a:t>
            </a:r>
          </a:p>
          <a:p>
            <a:endParaRPr lang="ru-RU" sz="9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Набор и обучение персонала</a:t>
            </a:r>
          </a:p>
          <a:p>
            <a:endParaRPr lang="ru-RU" sz="9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Ввод производства в эксплуатацию</a:t>
            </a:r>
          </a:p>
        </p:txBody>
      </p:sp>
      <p:sp>
        <p:nvSpPr>
          <p:cNvPr id="14354" name="Line 321"/>
          <p:cNvSpPr>
            <a:spLocks noChangeShapeType="1"/>
          </p:cNvSpPr>
          <p:nvPr/>
        </p:nvSpPr>
        <p:spPr bwMode="auto">
          <a:xfrm flipV="1">
            <a:off x="2143125" y="1693863"/>
            <a:ext cx="6569075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55" name="Line 322"/>
          <p:cNvSpPr>
            <a:spLocks noChangeShapeType="1"/>
          </p:cNvSpPr>
          <p:nvPr/>
        </p:nvSpPr>
        <p:spPr bwMode="auto">
          <a:xfrm>
            <a:off x="2725738" y="1709738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56" name="Line 323"/>
          <p:cNvSpPr>
            <a:spLocks noChangeShapeType="1"/>
          </p:cNvSpPr>
          <p:nvPr/>
        </p:nvSpPr>
        <p:spPr bwMode="auto">
          <a:xfrm>
            <a:off x="3262313" y="1709738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57" name="Text Box 324"/>
          <p:cNvSpPr txBox="1">
            <a:spLocks noChangeArrowheads="1"/>
          </p:cNvSpPr>
          <p:nvPr/>
        </p:nvSpPr>
        <p:spPr bwMode="auto">
          <a:xfrm>
            <a:off x="1758950" y="1765300"/>
            <a:ext cx="9001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800">
                <a:solidFill>
                  <a:srgbClr val="000000"/>
                </a:solidFill>
                <a:latin typeface="Calibri" pitchFamily="34" charset="0"/>
              </a:rPr>
              <a:t>Начало проекта</a:t>
            </a:r>
            <a:endParaRPr lang="ru-RU"/>
          </a:p>
        </p:txBody>
      </p:sp>
      <p:sp>
        <p:nvSpPr>
          <p:cNvPr id="38" name="AutoShape 325"/>
          <p:cNvSpPr>
            <a:spLocks noChangeArrowheads="1"/>
          </p:cNvSpPr>
          <p:nvPr/>
        </p:nvSpPr>
        <p:spPr bwMode="auto">
          <a:xfrm>
            <a:off x="2197100" y="2341563"/>
            <a:ext cx="431800" cy="180975"/>
          </a:xfrm>
          <a:prstGeom prst="rightArrow">
            <a:avLst>
              <a:gd name="adj1" fmla="val 96981"/>
              <a:gd name="adj2" fmla="val 4300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sp>
        <p:nvSpPr>
          <p:cNvPr id="39" name="AutoShape 326"/>
          <p:cNvSpPr>
            <a:spLocks noChangeArrowheads="1"/>
          </p:cNvSpPr>
          <p:nvPr/>
        </p:nvSpPr>
        <p:spPr bwMode="auto">
          <a:xfrm>
            <a:off x="2197100" y="2773363"/>
            <a:ext cx="2159000" cy="169862"/>
          </a:xfrm>
          <a:prstGeom prst="rightArrow">
            <a:avLst>
              <a:gd name="adj1" fmla="val 100000"/>
              <a:gd name="adj2" fmla="val 413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sp>
        <p:nvSpPr>
          <p:cNvPr id="14360" name="Line 327"/>
          <p:cNvSpPr>
            <a:spLocks noChangeShapeType="1"/>
          </p:cNvSpPr>
          <p:nvPr/>
        </p:nvSpPr>
        <p:spPr bwMode="auto">
          <a:xfrm>
            <a:off x="3825875" y="1712913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61" name="Line 328"/>
          <p:cNvSpPr>
            <a:spLocks noChangeShapeType="1"/>
          </p:cNvSpPr>
          <p:nvPr/>
        </p:nvSpPr>
        <p:spPr bwMode="auto">
          <a:xfrm>
            <a:off x="4364038" y="1712913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62" name="Line 329"/>
          <p:cNvSpPr>
            <a:spLocks noChangeShapeType="1"/>
          </p:cNvSpPr>
          <p:nvPr/>
        </p:nvSpPr>
        <p:spPr bwMode="auto">
          <a:xfrm>
            <a:off x="4903788" y="1709738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63" name="Line 330"/>
          <p:cNvSpPr>
            <a:spLocks noChangeShapeType="1"/>
          </p:cNvSpPr>
          <p:nvPr/>
        </p:nvSpPr>
        <p:spPr bwMode="auto">
          <a:xfrm>
            <a:off x="5440363" y="1709738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64" name="Line 331"/>
          <p:cNvSpPr>
            <a:spLocks noChangeShapeType="1"/>
          </p:cNvSpPr>
          <p:nvPr/>
        </p:nvSpPr>
        <p:spPr bwMode="auto">
          <a:xfrm>
            <a:off x="6003925" y="1712913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65" name="Line 332"/>
          <p:cNvSpPr>
            <a:spLocks noChangeShapeType="1"/>
          </p:cNvSpPr>
          <p:nvPr/>
        </p:nvSpPr>
        <p:spPr bwMode="auto">
          <a:xfrm>
            <a:off x="6542088" y="1712913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66" name="Line 333"/>
          <p:cNvSpPr>
            <a:spLocks noChangeShapeType="1"/>
          </p:cNvSpPr>
          <p:nvPr/>
        </p:nvSpPr>
        <p:spPr bwMode="auto">
          <a:xfrm>
            <a:off x="7064375" y="1709738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67" name="Line 334"/>
          <p:cNvSpPr>
            <a:spLocks noChangeShapeType="1"/>
          </p:cNvSpPr>
          <p:nvPr/>
        </p:nvSpPr>
        <p:spPr bwMode="auto">
          <a:xfrm>
            <a:off x="7600950" y="1709738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68" name="Line 335"/>
          <p:cNvSpPr>
            <a:spLocks noChangeShapeType="1"/>
          </p:cNvSpPr>
          <p:nvPr/>
        </p:nvSpPr>
        <p:spPr bwMode="auto">
          <a:xfrm>
            <a:off x="8164513" y="1712913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69" name="Line 336"/>
          <p:cNvSpPr>
            <a:spLocks noChangeShapeType="1"/>
          </p:cNvSpPr>
          <p:nvPr/>
        </p:nvSpPr>
        <p:spPr bwMode="auto">
          <a:xfrm>
            <a:off x="8701088" y="1712913"/>
            <a:ext cx="0" cy="904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70" name="Text Box 337"/>
          <p:cNvSpPr txBox="1">
            <a:spLocks noChangeArrowheads="1"/>
          </p:cNvSpPr>
          <p:nvPr/>
        </p:nvSpPr>
        <p:spPr bwMode="auto">
          <a:xfrm>
            <a:off x="4105275" y="1765300"/>
            <a:ext cx="5032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800">
                <a:solidFill>
                  <a:srgbClr val="000000"/>
                </a:solidFill>
                <a:latin typeface="Calibri" pitchFamily="34" charset="0"/>
              </a:rPr>
              <a:t>1 год</a:t>
            </a:r>
            <a:endParaRPr lang="ru-RU"/>
          </a:p>
        </p:txBody>
      </p:sp>
      <p:sp>
        <p:nvSpPr>
          <p:cNvPr id="51" name="AutoShape 338"/>
          <p:cNvSpPr>
            <a:spLocks noChangeArrowheads="1"/>
          </p:cNvSpPr>
          <p:nvPr/>
        </p:nvSpPr>
        <p:spPr bwMode="auto">
          <a:xfrm>
            <a:off x="5221288" y="3656013"/>
            <a:ext cx="2806700" cy="180975"/>
          </a:xfrm>
          <a:prstGeom prst="rightArrow">
            <a:avLst>
              <a:gd name="adj1" fmla="val 97556"/>
              <a:gd name="adj2" fmla="val 2965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sp>
        <p:nvSpPr>
          <p:cNvPr id="52" name="AutoShape 339"/>
          <p:cNvSpPr>
            <a:spLocks noChangeArrowheads="1"/>
          </p:cNvSpPr>
          <p:nvPr/>
        </p:nvSpPr>
        <p:spPr bwMode="auto">
          <a:xfrm>
            <a:off x="5437188" y="4362450"/>
            <a:ext cx="2590800" cy="179388"/>
          </a:xfrm>
          <a:prstGeom prst="rightArrow">
            <a:avLst>
              <a:gd name="adj1" fmla="val 100000"/>
              <a:gd name="adj2" fmla="val 2761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sp>
        <p:nvSpPr>
          <p:cNvPr id="53" name="AutoShape 340"/>
          <p:cNvSpPr>
            <a:spLocks noChangeArrowheads="1"/>
          </p:cNvSpPr>
          <p:nvPr/>
        </p:nvSpPr>
        <p:spPr bwMode="auto">
          <a:xfrm>
            <a:off x="7866063" y="5119688"/>
            <a:ext cx="306387" cy="177800"/>
          </a:xfrm>
          <a:prstGeom prst="rightArrow">
            <a:avLst>
              <a:gd name="adj1" fmla="val 100000"/>
              <a:gd name="adj2" fmla="val 2570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sp>
        <p:nvSpPr>
          <p:cNvPr id="54" name="AutoShape 341"/>
          <p:cNvSpPr>
            <a:spLocks noChangeArrowheads="1"/>
          </p:cNvSpPr>
          <p:nvPr/>
        </p:nvSpPr>
        <p:spPr bwMode="auto">
          <a:xfrm>
            <a:off x="4356100" y="3225800"/>
            <a:ext cx="865188" cy="179388"/>
          </a:xfrm>
          <a:prstGeom prst="rightArrow">
            <a:avLst>
              <a:gd name="adj1" fmla="val 100000"/>
              <a:gd name="adj2" fmla="val 3291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sp>
        <p:nvSpPr>
          <p:cNvPr id="14375" name="Line 342"/>
          <p:cNvSpPr>
            <a:spLocks noChangeShapeType="1"/>
          </p:cNvSpPr>
          <p:nvPr/>
        </p:nvSpPr>
        <p:spPr bwMode="auto">
          <a:xfrm>
            <a:off x="8172450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76" name="Line 343"/>
          <p:cNvSpPr>
            <a:spLocks noChangeShapeType="1"/>
          </p:cNvSpPr>
          <p:nvPr/>
        </p:nvSpPr>
        <p:spPr bwMode="auto">
          <a:xfrm>
            <a:off x="2197100" y="1708150"/>
            <a:ext cx="0" cy="889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4377" name="Text Box 344"/>
          <p:cNvSpPr txBox="1">
            <a:spLocks noChangeArrowheads="1"/>
          </p:cNvSpPr>
          <p:nvPr/>
        </p:nvSpPr>
        <p:spPr bwMode="auto">
          <a:xfrm>
            <a:off x="6300788" y="1765300"/>
            <a:ext cx="503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800">
                <a:solidFill>
                  <a:srgbClr val="000000"/>
                </a:solidFill>
                <a:latin typeface="Calibri" pitchFamily="34" charset="0"/>
              </a:rPr>
              <a:t>2 год</a:t>
            </a:r>
            <a:endParaRPr lang="ru-RU"/>
          </a:p>
        </p:txBody>
      </p:sp>
      <p:sp>
        <p:nvSpPr>
          <p:cNvPr id="14378" name="Text Box 345"/>
          <p:cNvSpPr txBox="1">
            <a:spLocks noChangeArrowheads="1"/>
          </p:cNvSpPr>
          <p:nvPr/>
        </p:nvSpPr>
        <p:spPr bwMode="auto">
          <a:xfrm>
            <a:off x="8459788" y="1765300"/>
            <a:ext cx="5048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800">
                <a:solidFill>
                  <a:srgbClr val="000000"/>
                </a:solidFill>
                <a:latin typeface="Calibri" pitchFamily="34" charset="0"/>
              </a:rPr>
              <a:t>3 год</a:t>
            </a:r>
            <a:endParaRPr lang="ru-RU"/>
          </a:p>
        </p:txBody>
      </p:sp>
      <p:sp>
        <p:nvSpPr>
          <p:cNvPr id="14379" name="Line 346"/>
          <p:cNvSpPr>
            <a:spLocks noChangeShapeType="1"/>
          </p:cNvSpPr>
          <p:nvPr/>
        </p:nvSpPr>
        <p:spPr bwMode="auto">
          <a:xfrm>
            <a:off x="2197100" y="2198688"/>
            <a:ext cx="0" cy="3527425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60" name="AutoShape 347"/>
          <p:cNvSpPr>
            <a:spLocks noChangeArrowheads="1"/>
          </p:cNvSpPr>
          <p:nvPr/>
        </p:nvSpPr>
        <p:spPr bwMode="auto">
          <a:xfrm>
            <a:off x="5221288" y="3975100"/>
            <a:ext cx="2806700" cy="179388"/>
          </a:xfrm>
          <a:prstGeom prst="rightArrow">
            <a:avLst>
              <a:gd name="adj1" fmla="val 97556"/>
              <a:gd name="adj2" fmla="val 2991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sp>
        <p:nvSpPr>
          <p:cNvPr id="61" name="AutoShape 348"/>
          <p:cNvSpPr>
            <a:spLocks noChangeArrowheads="1"/>
          </p:cNvSpPr>
          <p:nvPr/>
        </p:nvSpPr>
        <p:spPr bwMode="auto">
          <a:xfrm>
            <a:off x="5437188" y="4784725"/>
            <a:ext cx="2590800" cy="179388"/>
          </a:xfrm>
          <a:prstGeom prst="rightArrow">
            <a:avLst>
              <a:gd name="adj1" fmla="val 100000"/>
              <a:gd name="adj2" fmla="val 2761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sp>
        <p:nvSpPr>
          <p:cNvPr id="62" name="AutoShape 349"/>
          <p:cNvSpPr>
            <a:spLocks noChangeArrowheads="1"/>
          </p:cNvSpPr>
          <p:nvPr/>
        </p:nvSpPr>
        <p:spPr bwMode="auto">
          <a:xfrm>
            <a:off x="8027988" y="5446713"/>
            <a:ext cx="306387" cy="179387"/>
          </a:xfrm>
          <a:prstGeom prst="rightArrow">
            <a:avLst>
              <a:gd name="adj1" fmla="val 100000"/>
              <a:gd name="adj2" fmla="val 2547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>
              <a:defRPr/>
            </a:pPr>
            <a:endParaRPr lang="ru-RU"/>
          </a:p>
        </p:txBody>
      </p:sp>
      <p:pic>
        <p:nvPicPr>
          <p:cNvPr id="14383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635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кругленный прямоугольник 33"/>
          <p:cNvSpPr>
            <a:spLocks noChangeArrowheads="1"/>
          </p:cNvSpPr>
          <p:nvPr/>
        </p:nvSpPr>
        <p:spPr bwMode="auto">
          <a:xfrm>
            <a:off x="428625" y="571500"/>
            <a:ext cx="8715375" cy="714375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ВИД</a:t>
            </a:r>
          </a:p>
        </p:txBody>
      </p:sp>
      <p:pic>
        <p:nvPicPr>
          <p:cNvPr id="15366" name="Picture 9" descr="\\Eco-8-maks\проекты\Revit Architecture\Карбоник\3D вид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635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 КОМПАНИИ</a:t>
            </a:r>
          </a:p>
        </p:txBody>
      </p:sp>
      <p:sp>
        <p:nvSpPr>
          <p:cNvPr id="12294" name="Control 1"/>
          <p:cNvSpPr>
            <a:spLocks noChangeArrowheads="1" noChangeShapeType="1"/>
          </p:cNvSpPr>
          <p:nvPr/>
        </p:nvSpPr>
        <p:spPr bwMode="auto">
          <a:xfrm>
            <a:off x="1249363" y="3786188"/>
            <a:ext cx="1068387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2296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pPr algn="ctr"/>
            <a:endParaRPr lang="ru-RU" sz="2400" dirty="0" smtClean="0">
              <a:solidFill>
                <a:srgbClr val="FFC000"/>
              </a:solidFill>
            </a:endParaRPr>
          </a:p>
          <a:p>
            <a:pPr lvl="2" indent="401638"/>
            <a:endParaRPr lang="ru-RU" sz="700" dirty="0" smtClean="0">
              <a:solidFill>
                <a:schemeClr val="bg1"/>
              </a:solidFill>
            </a:endParaRPr>
          </a:p>
          <a:p>
            <a:pPr lvl="2" indent="401638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Инжиниринговая компания </a:t>
            </a:r>
            <a:r>
              <a:rPr lang="ru-RU" sz="1400" dirty="0" smtClean="0">
                <a:solidFill>
                  <a:srgbClr val="FFC000"/>
                </a:solidFill>
                <a:latin typeface="+mn-lt"/>
              </a:rPr>
              <a:t>«НПК Экология»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основана в 1998 году.</a:t>
            </a:r>
          </a:p>
          <a:p>
            <a:pPr lvl="2" indent="401638"/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lvl="2" indent="401638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Компания имеет собственную современную научную и производственную базу, позволяющую проводить научные исследования и разработки в области глубокой переработки зерна и производства биоэтанола и водки.    </a:t>
            </a:r>
          </a:p>
          <a:p>
            <a:pPr lvl="2" indent="401638"/>
            <a:endParaRPr dirty="0"/>
          </a:p>
          <a:p>
            <a:pPr lvl="2" indent="401638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 2001 года компания </a:t>
            </a:r>
            <a:r>
              <a:rPr lang="ru-RU" sz="1400" dirty="0" smtClean="0">
                <a:solidFill>
                  <a:srgbClr val="FFC000"/>
                </a:solidFill>
                <a:latin typeface="+mn-lt"/>
              </a:rPr>
              <a:t>«НПК Экология»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осуществляет весь комплекс инжиниринговых услуг - от проведения научно-исследовательских, опытно- конструкторских и проектных работ, до выполнения функций генерального подрядчика со сдачей завода "под ключ".</a:t>
            </a:r>
          </a:p>
          <a:p>
            <a:pPr lvl="2" indent="401638"/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lvl="2" indent="401638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Основное направление компании - это инжиниринг процессов глубокой переработки растительного сырья в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биопродукты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lvl="2" indent="401638"/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pPr lvl="8" indent="401638" algn="ctr"/>
            <a:r>
              <a:rPr lang="ru-RU" dirty="0" smtClean="0">
                <a:solidFill>
                  <a:srgbClr val="FFC000"/>
                </a:solidFill>
                <a:latin typeface="+mj-lt"/>
              </a:rPr>
              <a:t>ОТРАСЛИ РАБОТЫ КОМПАНИИ:</a:t>
            </a:r>
          </a:p>
          <a:p>
            <a:pPr lvl="1" indent="401638" algn="ctr"/>
            <a:endParaRPr lang="ru-RU" sz="500" dirty="0" smtClean="0">
              <a:solidFill>
                <a:srgbClr val="FFC000"/>
              </a:solidFill>
              <a:latin typeface="+mj-lt"/>
            </a:endParaRPr>
          </a:p>
          <a:p>
            <a:pPr marL="5562600" lvl="8" indent="401638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Биотехнологическая промышленность</a:t>
            </a:r>
          </a:p>
          <a:p>
            <a:pPr marL="5562600" lvl="8" indent="401638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Пищевая промышленность</a:t>
            </a:r>
          </a:p>
          <a:p>
            <a:pPr marL="5562600" lvl="8" indent="401638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Топливная промышленность</a:t>
            </a:r>
          </a:p>
          <a:p>
            <a:pPr marL="5562600" lvl="8" indent="401638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Сельское хозяйство</a:t>
            </a:r>
          </a:p>
          <a:p>
            <a:pPr marL="5562600" lvl="8" indent="401638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Фармацевтика</a:t>
            </a:r>
          </a:p>
          <a:p>
            <a:pPr marL="5562600" lvl="8" indent="401638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Утилизация отходов</a:t>
            </a:r>
            <a:endParaRPr lang="ru-RU" sz="1600" dirty="0">
              <a:solidFill>
                <a:srgbClr val="FFC000"/>
              </a:solidFill>
              <a:latin typeface="+mj-lt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" name="Picture 1" descr="E:\картинки для всего\Фото малайзия\3276249637_2e2bbfc62d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500570"/>
            <a:ext cx="2500330" cy="1875248"/>
          </a:xfrm>
          <a:prstGeom prst="rect">
            <a:avLst/>
          </a:prstGeom>
          <a:noFill/>
        </p:spPr>
      </p:pic>
      <p:pic>
        <p:nvPicPr>
          <p:cNvPr id="32" name="Picture 3" descr="E:\папки с раб стора\клипарт\2665593125_8bc3eea1a8_o.jpg"/>
          <p:cNvPicPr>
            <a:picLocks noChangeAspect="1" noChangeArrowheads="1"/>
          </p:cNvPicPr>
          <p:nvPr/>
        </p:nvPicPr>
        <p:blipFill>
          <a:blip r:embed="rId6" cstate="print"/>
          <a:srcRect l="44997" t="63024"/>
          <a:stretch>
            <a:fillRect/>
          </a:stretch>
        </p:blipFill>
        <p:spPr bwMode="auto">
          <a:xfrm>
            <a:off x="1893074" y="5072074"/>
            <a:ext cx="3539195" cy="16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4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ЗЕРНО В РОССИИ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80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4313" y="1428750"/>
            <a:ext cx="8715375" cy="714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ТЕКУЩИЕ ВОЗМОЖНОСТИ РОССИИ ДЛЯ ПРОИЗВОДСТВА ЗЕРНА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120 МЛН. Т В ГОД</a:t>
            </a:r>
          </a:p>
        </p:txBody>
      </p:sp>
      <p:grpSp>
        <p:nvGrpSpPr>
          <p:cNvPr id="12" name="Группа 32"/>
          <p:cNvGrpSpPr>
            <a:grpSpLocks/>
          </p:cNvGrpSpPr>
          <p:nvPr/>
        </p:nvGrpSpPr>
        <p:grpSpPr bwMode="auto">
          <a:xfrm>
            <a:off x="214313" y="2286000"/>
            <a:ext cx="8715375" cy="714375"/>
            <a:chOff x="214282" y="2285992"/>
            <a:chExt cx="7786742" cy="7143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4282" y="2285992"/>
              <a:ext cx="2500551" cy="7143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white"/>
                  </a:solidFill>
                </a:rPr>
                <a:t>ВНУТРЕННЕЕ ПОТРЕБЛЕНИЕ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70 МЛН. Т В ГОД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58087" y="2285992"/>
              <a:ext cx="2499133" cy="7143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ЭКСПОРТ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20 МЛН. Т В ГОД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00472" y="2285992"/>
              <a:ext cx="2500552" cy="7143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white"/>
                  </a:solidFill>
                </a:rPr>
                <a:t>ИЗЛИШКИ ЗЕРНА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30 МЛН. Т В ГОД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14313" y="5715000"/>
            <a:ext cx="8715375" cy="7143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</a:rPr>
              <a:t>Объем производства зерна в России позволяет создать необходимую сырьевую  базу для развития </a:t>
            </a:r>
            <a:r>
              <a:rPr lang="ru-RU" sz="1600" b="1" dirty="0" smtClean="0">
                <a:solidFill>
                  <a:prstClr val="white"/>
                </a:solidFill>
              </a:rPr>
              <a:t>глубокой переработки зерна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3" y="3143250"/>
            <a:ext cx="87153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Количество крахмала  в избыточном зерне - </a:t>
            </a:r>
            <a:r>
              <a:rPr lang="ru-RU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15 МЛН</a:t>
            </a:r>
            <a:r>
              <a:rPr lang="en-US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Т В ГОД  </a:t>
            </a:r>
            <a:endParaRPr lang="ru-RU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3" y="4000500"/>
            <a:ext cx="87153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15 млн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 крахмала получается – </a:t>
            </a:r>
            <a:r>
              <a:rPr lang="ru-RU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16 МЛН</a:t>
            </a:r>
            <a:r>
              <a:rPr lang="en-US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Т В ГОД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глюкозы 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313" y="4857750"/>
            <a:ext cx="87153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16 млн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 глюкозы получается – </a:t>
            </a:r>
            <a:r>
              <a:rPr lang="ru-RU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 МЛН</a:t>
            </a:r>
            <a:r>
              <a:rPr lang="en-US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Т В ГОД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биопродуктов 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635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ПРОДУКТЫ ГЛУБОКОЙ ПЕРЕРАБОТКИ ЗЕРНА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94" name="Control 1"/>
          <p:cNvSpPr>
            <a:spLocks noChangeArrowheads="1" noChangeShapeType="1"/>
          </p:cNvSpPr>
          <p:nvPr/>
        </p:nvSpPr>
        <p:spPr bwMode="auto">
          <a:xfrm>
            <a:off x="1249363" y="3786188"/>
            <a:ext cx="1068387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2296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500063" y="1500188"/>
            <a:ext cx="1285875" cy="500062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C000"/>
                </a:solidFill>
                <a:latin typeface="+mj-lt"/>
              </a:rPr>
              <a:t>ЗЕРНО</a:t>
            </a:r>
          </a:p>
        </p:txBody>
      </p:sp>
      <p:sp>
        <p:nvSpPr>
          <p:cNvPr id="10" name="Скругленный прямоугольник 33"/>
          <p:cNvSpPr>
            <a:spLocks noChangeArrowheads="1"/>
          </p:cNvSpPr>
          <p:nvPr/>
        </p:nvSpPr>
        <p:spPr bwMode="auto">
          <a:xfrm>
            <a:off x="2214563" y="1500188"/>
            <a:ext cx="1285875" cy="500062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C000"/>
                </a:solidFill>
                <a:latin typeface="+mj-lt"/>
              </a:rPr>
              <a:t>КРАХМАЛ</a:t>
            </a:r>
          </a:p>
        </p:txBody>
      </p:sp>
      <p:sp>
        <p:nvSpPr>
          <p:cNvPr id="11" name="Скругленный прямоугольник 33"/>
          <p:cNvSpPr>
            <a:spLocks noChangeArrowheads="1"/>
          </p:cNvSpPr>
          <p:nvPr/>
        </p:nvSpPr>
        <p:spPr bwMode="auto">
          <a:xfrm>
            <a:off x="3929063" y="1500188"/>
            <a:ext cx="1285875" cy="500062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C000"/>
                </a:solidFill>
                <a:latin typeface="+mj-lt"/>
              </a:rPr>
              <a:t>ГЛЮКОЗНЫЙ</a:t>
            </a:r>
            <a:r>
              <a:rPr lang="ru-RU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FFC000"/>
                </a:solidFill>
                <a:latin typeface="+mj-lt"/>
              </a:rPr>
              <a:t>СИРОП</a:t>
            </a:r>
          </a:p>
        </p:txBody>
      </p:sp>
      <p:sp>
        <p:nvSpPr>
          <p:cNvPr id="12" name="Скругленный прямоугольник 33"/>
          <p:cNvSpPr>
            <a:spLocks noChangeArrowheads="1"/>
          </p:cNvSpPr>
          <p:nvPr/>
        </p:nvSpPr>
        <p:spPr bwMode="auto">
          <a:xfrm>
            <a:off x="5715000" y="1500188"/>
            <a:ext cx="1500188" cy="500062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Фруктозный </a:t>
            </a:r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сироп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Прямая со стрелкой 12"/>
          <p:cNvCxnSpPr>
            <a:stCxn id="9" idx="3"/>
            <a:endCxn id="10" idx="1"/>
          </p:cNvCxnSpPr>
          <p:nvPr/>
        </p:nvCxnSpPr>
        <p:spPr>
          <a:xfrm>
            <a:off x="1785938" y="1749425"/>
            <a:ext cx="428625" cy="1588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3"/>
            <a:endCxn id="11" idx="1"/>
          </p:cNvCxnSpPr>
          <p:nvPr/>
        </p:nvCxnSpPr>
        <p:spPr>
          <a:xfrm>
            <a:off x="3500438" y="1749425"/>
            <a:ext cx="428625" cy="1588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3"/>
            <a:endCxn id="12" idx="1"/>
          </p:cNvCxnSpPr>
          <p:nvPr/>
        </p:nvCxnSpPr>
        <p:spPr>
          <a:xfrm>
            <a:off x="5214938" y="1749425"/>
            <a:ext cx="500062" cy="1588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14313" y="2857500"/>
            <a:ext cx="8715375" cy="364331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3143250"/>
            <a:ext cx="1428750" cy="2286000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  <a:alpha val="70000"/>
            </a:schemeClr>
          </a:solidFill>
          <a:ln w="25400" algn="ctr">
            <a:noFill/>
            <a:round/>
            <a:headEnd/>
            <a:tailEnd/>
          </a:ln>
        </p:spPr>
        <p:txBody>
          <a:bodyPr lIns="0" rIns="0"/>
          <a:lstStyle/>
          <a:p>
            <a:pPr marL="82550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Промышленные</a:t>
            </a:r>
          </a:p>
          <a:p>
            <a:pPr marL="82550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ферменты</a:t>
            </a:r>
          </a:p>
          <a:p>
            <a:pPr marL="82550">
              <a:defRPr/>
            </a:pPr>
            <a:r>
              <a:rPr lang="el-GR" sz="1400" dirty="0">
                <a:solidFill>
                  <a:schemeClr val="bg1"/>
                </a:solidFill>
                <a:latin typeface="+mn-lt"/>
              </a:rPr>
              <a:t>‐ α‐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амилаза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глюкоамилаза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протеазы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липазы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целлюлаза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пектиназа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 и др</a:t>
            </a:r>
            <a:r>
              <a:rPr lang="ru-RU" sz="1400" dirty="0">
                <a:solidFill>
                  <a:srgbClr val="FFFFFF"/>
                </a:solidFill>
                <a:latin typeface="+mn-lt"/>
              </a:rPr>
              <a:t>.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Скругленный прямоугольник 33"/>
          <p:cNvSpPr>
            <a:spLocks noChangeArrowheads="1"/>
          </p:cNvSpPr>
          <p:nvPr/>
        </p:nvSpPr>
        <p:spPr bwMode="auto">
          <a:xfrm>
            <a:off x="2071688" y="3143250"/>
            <a:ext cx="2000250" cy="1143000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  <a:alpha val="70000"/>
            </a:schemeClr>
          </a:solidFill>
          <a:ln w="25400" algn="ctr">
            <a:noFill/>
            <a:round/>
            <a:headEnd/>
            <a:tailEnd/>
          </a:ln>
        </p:spPr>
        <p:txBody>
          <a:bodyPr lIns="0" rIns="0"/>
          <a:lstStyle/>
          <a:p>
            <a:pPr marL="82550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Витамины 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рибофлавин (B2)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аскорбиновая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к‐та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 (C)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никотинамид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 (PP)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коболамин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 (B12)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Скругленный прямоугольник 33"/>
          <p:cNvSpPr>
            <a:spLocks noChangeArrowheads="1"/>
          </p:cNvSpPr>
          <p:nvPr/>
        </p:nvSpPr>
        <p:spPr bwMode="auto">
          <a:xfrm>
            <a:off x="2071688" y="4429125"/>
            <a:ext cx="1214437" cy="1000125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  <a:alpha val="70000"/>
            </a:schemeClr>
          </a:solidFill>
          <a:ln w="25400" algn="ctr">
            <a:noFill/>
            <a:round/>
            <a:headEnd/>
            <a:tailEnd/>
          </a:ln>
        </p:spPr>
        <p:txBody>
          <a:bodyPr lIns="0" rIns="0"/>
          <a:lstStyle/>
          <a:p>
            <a:pPr marL="82550">
              <a:defRPr/>
            </a:pPr>
            <a:r>
              <a:rPr lang="ru-RU" sz="1400" b="1" dirty="0" err="1">
                <a:solidFill>
                  <a:srgbClr val="FFC000"/>
                </a:solidFill>
                <a:latin typeface="+mn-lt"/>
              </a:rPr>
              <a:t>Каротиноиды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  <a:p>
            <a:pPr marL="82550">
              <a:defRPr/>
            </a:pPr>
            <a:r>
              <a:rPr lang="el-GR" sz="1400" dirty="0">
                <a:solidFill>
                  <a:schemeClr val="bg1"/>
                </a:solidFill>
                <a:latin typeface="+mn-lt"/>
              </a:rPr>
              <a:t>‐ β‐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каротин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астаксантин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ликопин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Скругленный прямоугольник 33"/>
          <p:cNvSpPr>
            <a:spLocks noChangeArrowheads="1"/>
          </p:cNvSpPr>
          <p:nvPr/>
        </p:nvSpPr>
        <p:spPr bwMode="auto">
          <a:xfrm>
            <a:off x="4429125" y="3143250"/>
            <a:ext cx="2000250" cy="1143000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  <a:alpha val="70000"/>
            </a:schemeClr>
          </a:solidFill>
          <a:ln w="25400" algn="ctr">
            <a:noFill/>
            <a:round/>
            <a:headEnd/>
            <a:tailEnd/>
          </a:ln>
        </p:spPr>
        <p:txBody>
          <a:bodyPr lIns="0" rIns="0"/>
          <a:lstStyle/>
          <a:p>
            <a:pPr marL="82550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Биомасса живых клеток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-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биокатализ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 в химии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очистка почв, воды и воздуха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Скругленный прямоугольник 33"/>
          <p:cNvSpPr>
            <a:spLocks noChangeArrowheads="1"/>
          </p:cNvSpPr>
          <p:nvPr/>
        </p:nvSpPr>
        <p:spPr bwMode="auto">
          <a:xfrm>
            <a:off x="5143500" y="4429125"/>
            <a:ext cx="1285875" cy="1000125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  <a:alpha val="70000"/>
            </a:schemeClr>
          </a:solidFill>
          <a:ln w="25400" algn="ctr">
            <a:noFill/>
            <a:round/>
            <a:headEnd/>
            <a:tailEnd/>
          </a:ln>
        </p:spPr>
        <p:txBody>
          <a:bodyPr lIns="0" rIns="0"/>
          <a:lstStyle/>
          <a:p>
            <a:pPr marL="82550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Антибиотики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Скругленный прямоугольник 33"/>
          <p:cNvSpPr>
            <a:spLocks noChangeArrowheads="1"/>
          </p:cNvSpPr>
          <p:nvPr/>
        </p:nvSpPr>
        <p:spPr bwMode="auto">
          <a:xfrm>
            <a:off x="3500438" y="4429125"/>
            <a:ext cx="1428750" cy="1000125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  <a:alpha val="70000"/>
            </a:schemeClr>
          </a:solidFill>
          <a:ln w="25400" algn="ctr">
            <a:noFill/>
            <a:round/>
            <a:headEnd/>
            <a:tailEnd/>
          </a:ln>
        </p:spPr>
        <p:txBody>
          <a:bodyPr lIns="0" rIns="0"/>
          <a:lstStyle/>
          <a:p>
            <a:pPr marL="82550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Аминокислоты </a:t>
            </a:r>
          </a:p>
          <a:p>
            <a:pPr marL="82550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‐ L‐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лизин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L‐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треонин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L‐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триптофан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Скругленный прямоугольник 33"/>
          <p:cNvSpPr>
            <a:spLocks noChangeArrowheads="1"/>
          </p:cNvSpPr>
          <p:nvPr/>
        </p:nvSpPr>
        <p:spPr bwMode="auto">
          <a:xfrm>
            <a:off x="6786563" y="3143250"/>
            <a:ext cx="2000250" cy="1571625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  <a:alpha val="70000"/>
            </a:schemeClr>
          </a:solidFill>
          <a:ln w="25400" algn="ctr">
            <a:noFill/>
            <a:round/>
            <a:headEnd/>
            <a:tailEnd/>
          </a:ln>
        </p:spPr>
        <p:txBody>
          <a:bodyPr lIns="0" rIns="0"/>
          <a:lstStyle/>
          <a:p>
            <a:pPr marL="82550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Химикаты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молочная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к‐та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лимонная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к‐та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1,3 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пропандиол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тонкие продукты для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фарминдустриии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 др.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5572125"/>
            <a:ext cx="2714625" cy="857250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  <a:alpha val="70000"/>
            </a:schemeClr>
          </a:solidFill>
          <a:ln w="25400" algn="ctr">
            <a:noFill/>
            <a:round/>
            <a:headEnd/>
            <a:tailEnd/>
          </a:ln>
        </p:spPr>
        <p:txBody>
          <a:bodyPr lIns="0" rIns="0"/>
          <a:lstStyle/>
          <a:p>
            <a:pPr marL="82550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Полисахариды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для технических целей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для пищевой промышленности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6786563" y="4857750"/>
            <a:ext cx="2000250" cy="1500188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  <a:alpha val="70000"/>
            </a:schemeClr>
          </a:solidFill>
          <a:ln w="25400" algn="ctr">
            <a:noFill/>
            <a:round/>
            <a:headEnd/>
            <a:tailEnd/>
          </a:ln>
        </p:spPr>
        <p:txBody>
          <a:bodyPr lIns="0" rIns="0"/>
          <a:lstStyle/>
          <a:p>
            <a:pPr marL="82550">
              <a:defRPr/>
            </a:pPr>
            <a:r>
              <a:rPr lang="ru-RU" sz="1400" b="1" dirty="0" err="1">
                <a:solidFill>
                  <a:srgbClr val="FFC000"/>
                </a:solidFill>
                <a:latin typeface="+mn-lt"/>
              </a:rPr>
              <a:t>Биоудобрения</a:t>
            </a:r>
            <a:r>
              <a:rPr lang="ru-RU" sz="1400" b="1" dirty="0">
                <a:solidFill>
                  <a:srgbClr val="FFC000"/>
                </a:solidFill>
                <a:latin typeface="+mn-lt"/>
              </a:rPr>
              <a:t>, </a:t>
            </a:r>
          </a:p>
          <a:p>
            <a:pPr marL="82550">
              <a:defRPr/>
            </a:pPr>
            <a:r>
              <a:rPr lang="ru-RU" sz="1400" b="1" dirty="0" err="1">
                <a:solidFill>
                  <a:srgbClr val="FFC000"/>
                </a:solidFill>
                <a:latin typeface="+mn-lt"/>
              </a:rPr>
              <a:t>биопестициды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биоинсектициды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биофунгициды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азотофиксаторы</a:t>
            </a:r>
          </a:p>
          <a:p>
            <a:pPr marL="82550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‐ биостимуляторы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7" name="Прямая со стрелкой 26"/>
          <p:cNvCxnSpPr>
            <a:stCxn id="11" idx="2"/>
          </p:cNvCxnSpPr>
          <p:nvPr/>
        </p:nvCxnSpPr>
        <p:spPr>
          <a:xfrm flipH="1">
            <a:off x="4565650" y="2000250"/>
            <a:ext cx="6351" cy="564654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Скругленный прямоугольник 33"/>
          <p:cNvSpPr>
            <a:spLocks noChangeArrowheads="1"/>
          </p:cNvSpPr>
          <p:nvPr/>
        </p:nvSpPr>
        <p:spPr bwMode="auto">
          <a:xfrm>
            <a:off x="7380312" y="1484784"/>
            <a:ext cx="1500188" cy="500063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Calibri"/>
              </a:rPr>
              <a:t>Заменитель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Calibri"/>
              </a:rPr>
              <a:t> сахара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Скругленный прямоугольник 33"/>
          <p:cNvSpPr>
            <a:spLocks noChangeArrowheads="1"/>
          </p:cNvSpPr>
          <p:nvPr/>
        </p:nvSpPr>
        <p:spPr bwMode="auto">
          <a:xfrm>
            <a:off x="3143250" y="2571750"/>
            <a:ext cx="2928938" cy="428625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  <a:alpha val="65000"/>
            </a:schemeClr>
          </a:solidFill>
          <a:ln w="25400" algn="ctr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БИОПРОДУКТЫ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29702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ГЛУБОКАЯ ПЕРЕРАБОТКА СЫРЬЯ В МИРЕ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80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21" name="Picture 3" descr="C:\Users\DU\Desktop\МИ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83042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14313" y="1428750"/>
            <a:ext cx="8643937" cy="4714875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30" name="Овал 29"/>
          <p:cNvSpPr/>
          <p:nvPr/>
        </p:nvSpPr>
        <p:spPr>
          <a:xfrm>
            <a:off x="5527187" y="2469837"/>
            <a:ext cx="857256" cy="8572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61342" y="3643313"/>
            <a:ext cx="1149846" cy="3571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Пшеница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7919" y="3250407"/>
            <a:ext cx="1149846" cy="3571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Пшеница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20272" y="3004900"/>
            <a:ext cx="1149846" cy="3571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Кукуруза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11760" y="4071937"/>
            <a:ext cx="1296144" cy="50629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Сахарный тростник</a:t>
            </a:r>
            <a:endParaRPr lang="ru-RU" sz="1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032796" y="2898465"/>
            <a:ext cx="1149846" cy="3571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Пшеница</a:t>
            </a:r>
            <a:endParaRPr lang="ru-RU" sz="1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96786" y="4221051"/>
            <a:ext cx="1149846" cy="3571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Тапиока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47664" y="3178970"/>
            <a:ext cx="1149846" cy="3571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Кукуруза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5656" y="2719872"/>
            <a:ext cx="1149846" cy="3571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Пшеница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88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ПРОИЗВОДСТВО ПШЕНИЦЫ НА ДУШУ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80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21" name="Picture 3" descr="C:\Users\DU\Desktop\МИ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83042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14313" y="1428750"/>
            <a:ext cx="8643937" cy="4714875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2445"/>
              </p:ext>
            </p:extLst>
          </p:nvPr>
        </p:nvGraphicFramePr>
        <p:xfrm>
          <a:off x="357158" y="2357430"/>
          <a:ext cx="8358245" cy="3199145"/>
        </p:xfrm>
        <a:graphic>
          <a:graphicData uri="http://schemas.openxmlformats.org/drawingml/2006/table">
            <a:tbl>
              <a:tblPr/>
              <a:tblGrid>
                <a:gridCol w="2854035"/>
                <a:gridCol w="2582222"/>
                <a:gridCol w="2921988"/>
              </a:tblGrid>
              <a:tr h="114300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Производство пшеницы </a:t>
                      </a:r>
                    </a:p>
                    <a:p>
                      <a:pPr algn="ctr" fontAlgn="ctr"/>
                      <a:endParaRPr lang="ru-RU" sz="1600" b="1" i="0" u="none" strike="noStrike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Тонн/год</a:t>
                      </a:r>
                      <a:endParaRPr lang="ru-RU" sz="16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Производство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 пшеницы на душу населения</a:t>
                      </a:r>
                    </a:p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Кг/чел/год</a:t>
                      </a:r>
                      <a:endParaRPr lang="ru-RU" sz="16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</a:tr>
              <a:tr h="396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Китай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112 463 </a:t>
                      </a:r>
                      <a:r>
                        <a:rPr lang="ru-RU" sz="1400" b="1" i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292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83,65688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9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Индия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78 570 </a:t>
                      </a:r>
                      <a:r>
                        <a:rPr lang="ru-RU" sz="1400" b="1" i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64,87164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6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США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68 016 </a:t>
                      </a:r>
                      <a:r>
                        <a:rPr lang="ru-RU" sz="1400" b="1" i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218,6816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6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63 765 </a:t>
                      </a:r>
                      <a:r>
                        <a:rPr lang="ru-RU" sz="1400" b="1" i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446,2056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679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СИТУАЦИЯ НА РЫНКЕ ТЕХНОЛОГИЙ ГЛУБОКОЙ ПЕРЕРАБОТКИ ЗЕРНА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80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285720" y="5519750"/>
            <a:ext cx="8643998" cy="24566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242888" y="5612015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C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85950" y="5612015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C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1414447" y="5612015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C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814364" y="5591188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C000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6200000" flipV="1">
            <a:off x="-111144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V="1">
            <a:off x="461154" y="3310731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V="1">
            <a:off x="-1282703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-697731" y="334088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43256" y="5612015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5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2600314" y="5612015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4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6200000" flipV="1">
            <a:off x="1074723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V="1">
            <a:off x="1718460" y="3310731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V="1">
            <a:off x="2360607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V="1">
            <a:off x="2961484" y="3310731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V="1">
            <a:off x="3575053" y="3311526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4188631" y="331073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85720" y="5969016"/>
            <a:ext cx="8643998" cy="1588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-42892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2000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0" name="TextBox 34"/>
          <p:cNvSpPr txBox="1">
            <a:spLocks noChangeArrowheads="1"/>
          </p:cNvSpPr>
          <p:nvPr/>
        </p:nvSpPr>
        <p:spPr bwMode="auto">
          <a:xfrm>
            <a:off x="528612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2001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1" name="TextBox 34"/>
          <p:cNvSpPr txBox="1">
            <a:spLocks noChangeArrowheads="1"/>
          </p:cNvSpPr>
          <p:nvPr/>
        </p:nvSpPr>
        <p:spPr bwMode="auto">
          <a:xfrm>
            <a:off x="1139708" y="5969016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2002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2" name="TextBox 34"/>
          <p:cNvSpPr txBox="1">
            <a:spLocks noChangeArrowheads="1"/>
          </p:cNvSpPr>
          <p:nvPr/>
        </p:nvSpPr>
        <p:spPr bwMode="auto">
          <a:xfrm>
            <a:off x="1671620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2003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3" name="TextBox 34"/>
          <p:cNvSpPr txBox="1">
            <a:spLocks noChangeArrowheads="1"/>
          </p:cNvSpPr>
          <p:nvPr/>
        </p:nvSpPr>
        <p:spPr bwMode="auto">
          <a:xfrm>
            <a:off x="2314562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2004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16200000" flipV="1">
            <a:off x="4802995" y="331073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 flipV="1">
            <a:off x="5445937" y="331073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V="1">
            <a:off x="6088879" y="331073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4"/>
          <p:cNvSpPr txBox="1">
            <a:spLocks noChangeArrowheads="1"/>
          </p:cNvSpPr>
          <p:nvPr/>
        </p:nvSpPr>
        <p:spPr bwMode="auto">
          <a:xfrm>
            <a:off x="2957504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2005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6659589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14282" y="3357562"/>
            <a:ext cx="8643998" cy="1857388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3200" b="1" dirty="0" smtClean="0">
                <a:solidFill>
                  <a:prstClr val="white"/>
                </a:solidFill>
              </a:rPr>
              <a:t>ЕС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282" y="1428736"/>
            <a:ext cx="8643998" cy="1857388"/>
          </a:xfrm>
          <a:prstGeom prst="rect">
            <a:avLst/>
          </a:prstGeom>
          <a:solidFill>
            <a:schemeClr val="accent2">
              <a:lumMod val="75000"/>
              <a:alpha val="48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3200" b="1" dirty="0" smtClean="0">
                <a:solidFill>
                  <a:prstClr val="white"/>
                </a:solidFill>
              </a:rPr>
              <a:t>США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6643702" y="4429132"/>
            <a:ext cx="1857388" cy="714380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ПЕРЕХОД НА НОВЫЕ ТЕХНОЛОГИИ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428597" y="1500174"/>
            <a:ext cx="1071569" cy="752469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white"/>
                </a:solidFill>
              </a:rPr>
              <a:t>РАЗРАБОТКА ПРОЕКТА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1000100" y="2071678"/>
            <a:ext cx="1285884" cy="714380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white"/>
                </a:solidFill>
              </a:rPr>
              <a:t>СТРОИТЕЛЬСТВО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2214546" y="2500306"/>
            <a:ext cx="2500330" cy="714380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СРОК ОКУПАЕМОСТИ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00628" y="1357298"/>
            <a:ext cx="1214446" cy="4929222"/>
          </a:xfrm>
          <a:prstGeom prst="rect">
            <a:avLst/>
          </a:prstGeom>
          <a:solidFill>
            <a:schemeClr val="tx1">
              <a:lumMod val="95000"/>
              <a:lumOff val="5000"/>
              <a:alpha val="32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КРИЗИС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4714876" y="2500306"/>
            <a:ext cx="1857388" cy="714380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ПЕРЕХОД НА НОВЫЕ ТЕХНОЛОГИИ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571604" y="3500438"/>
            <a:ext cx="5072098" cy="1643074"/>
            <a:chOff x="2571737" y="1785926"/>
            <a:chExt cx="5072098" cy="1643074"/>
          </a:xfrm>
        </p:grpSpPr>
        <p:sp>
          <p:nvSpPr>
            <p:cNvPr id="58" name="Стрелка вправо 57"/>
            <p:cNvSpPr/>
            <p:nvPr/>
          </p:nvSpPr>
          <p:spPr>
            <a:xfrm>
              <a:off x="2571737" y="1785926"/>
              <a:ext cx="1143007" cy="752469"/>
            </a:xfrm>
            <a:prstGeom prst="rightArrow">
              <a:avLst>
                <a:gd name="adj1" fmla="val 85334"/>
                <a:gd name="adj2" fmla="val 13782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prstClr val="white"/>
                  </a:solidFill>
                </a:rPr>
                <a:t>РАЗРАБОТКА</a:t>
              </a:r>
              <a:r>
                <a:rPr lang="ru-RU" sz="1200" dirty="0" smtClean="0">
                  <a:solidFill>
                    <a:prstClr val="white"/>
                  </a:solidFill>
                </a:rPr>
                <a:t> </a:t>
              </a:r>
              <a:r>
                <a:rPr lang="ru-RU" sz="1100" dirty="0" smtClean="0">
                  <a:solidFill>
                    <a:prstClr val="white"/>
                  </a:solidFill>
                </a:rPr>
                <a:t>ПРОЕКТА</a:t>
              </a: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59" name="Стрелка вправо 58"/>
            <p:cNvSpPr/>
            <p:nvPr/>
          </p:nvSpPr>
          <p:spPr>
            <a:xfrm>
              <a:off x="3286116" y="2357430"/>
              <a:ext cx="1357322" cy="714380"/>
            </a:xfrm>
            <a:prstGeom prst="rightArrow">
              <a:avLst>
                <a:gd name="adj1" fmla="val 85334"/>
                <a:gd name="adj2" fmla="val 13782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prstClr val="white"/>
                  </a:solidFill>
                </a:rPr>
                <a:t>СТРОИТЕЛЬСТВО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  <p:sp>
          <p:nvSpPr>
            <p:cNvPr id="60" name="Стрелка вправо 59"/>
            <p:cNvSpPr/>
            <p:nvPr/>
          </p:nvSpPr>
          <p:spPr>
            <a:xfrm>
              <a:off x="4500563" y="2714620"/>
              <a:ext cx="3143272" cy="714380"/>
            </a:xfrm>
            <a:prstGeom prst="rightArrow">
              <a:avLst>
                <a:gd name="adj1" fmla="val 85334"/>
                <a:gd name="adj2" fmla="val 13782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</a:rPr>
                <a:t>СРОК ОКУПАЕМОСТИ</a:t>
              </a:r>
              <a:endParaRPr lang="ru-RU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501090" y="5626116"/>
            <a:ext cx="4714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Calibri" pitchFamily="34" charset="0"/>
              </a:rPr>
              <a:t>лет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486280" y="5612015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7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3" name="TextBox 38"/>
          <p:cNvSpPr txBox="1">
            <a:spLocks noChangeArrowheads="1"/>
          </p:cNvSpPr>
          <p:nvPr/>
        </p:nvSpPr>
        <p:spPr bwMode="auto">
          <a:xfrm>
            <a:off x="3886198" y="5612015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6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4" name="TextBox 35"/>
          <p:cNvSpPr txBox="1">
            <a:spLocks noChangeArrowheads="1"/>
          </p:cNvSpPr>
          <p:nvPr/>
        </p:nvSpPr>
        <p:spPr bwMode="auto">
          <a:xfrm>
            <a:off x="8526490" y="5969016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itchFamily="34" charset="0"/>
              </a:rPr>
              <a:t>год</a:t>
            </a:r>
            <a:endParaRPr lang="ru-RU" sz="1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5" name="TextBox 34"/>
          <p:cNvSpPr txBox="1">
            <a:spLocks noChangeArrowheads="1"/>
          </p:cNvSpPr>
          <p:nvPr/>
        </p:nvSpPr>
        <p:spPr bwMode="auto">
          <a:xfrm>
            <a:off x="3600446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2006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6" name="TextBox 34"/>
          <p:cNvSpPr txBox="1">
            <a:spLocks noChangeArrowheads="1"/>
          </p:cNvSpPr>
          <p:nvPr/>
        </p:nvSpPr>
        <p:spPr bwMode="auto">
          <a:xfrm>
            <a:off x="6029338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2010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315090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10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958032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11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600974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12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0" name="TextBox 34"/>
          <p:cNvSpPr txBox="1">
            <a:spLocks noChangeArrowheads="1"/>
          </p:cNvSpPr>
          <p:nvPr/>
        </p:nvSpPr>
        <p:spPr bwMode="auto">
          <a:xfrm>
            <a:off x="7326236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2012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1" name="TextBox 34"/>
          <p:cNvSpPr txBox="1">
            <a:spLocks noChangeArrowheads="1"/>
          </p:cNvSpPr>
          <p:nvPr/>
        </p:nvSpPr>
        <p:spPr bwMode="auto">
          <a:xfrm>
            <a:off x="4171950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2007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2" name="TextBox 34"/>
          <p:cNvSpPr txBox="1">
            <a:spLocks noChangeArrowheads="1"/>
          </p:cNvSpPr>
          <p:nvPr/>
        </p:nvSpPr>
        <p:spPr bwMode="auto">
          <a:xfrm>
            <a:off x="5425988" y="5970769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2009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3" name="TextBox 34"/>
          <p:cNvSpPr txBox="1">
            <a:spLocks noChangeArrowheads="1"/>
          </p:cNvSpPr>
          <p:nvPr/>
        </p:nvSpPr>
        <p:spPr bwMode="auto">
          <a:xfrm>
            <a:off x="6672280" y="5970769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2011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8143900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13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5" name="TextBox 34"/>
          <p:cNvSpPr txBox="1">
            <a:spLocks noChangeArrowheads="1"/>
          </p:cNvSpPr>
          <p:nvPr/>
        </p:nvSpPr>
        <p:spPr bwMode="auto">
          <a:xfrm>
            <a:off x="7869162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2013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700726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9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7" name="TextBox 38"/>
          <p:cNvSpPr txBox="1">
            <a:spLocks noChangeArrowheads="1"/>
          </p:cNvSpPr>
          <p:nvPr/>
        </p:nvSpPr>
        <p:spPr bwMode="auto">
          <a:xfrm>
            <a:off x="5100644" y="5612016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8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8" name="TextBox 34"/>
          <p:cNvSpPr txBox="1">
            <a:spLocks noChangeArrowheads="1"/>
          </p:cNvSpPr>
          <p:nvPr/>
        </p:nvSpPr>
        <p:spPr bwMode="auto">
          <a:xfrm>
            <a:off x="4814892" y="5970769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2008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УРОВЕНЬ РАЗВИТИЯ ТЕХНОЛОГИЙ </a:t>
            </a:r>
            <a:r>
              <a:rPr lang="ru-RU" b="1" dirty="0" smtClean="0">
                <a:solidFill>
                  <a:srgbClr val="002060"/>
                </a:solidFill>
              </a:rPr>
              <a:t> ГЛУБОКОЙ ПЕРЕРАБОТКИ ЗЕРНА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80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cxnSp>
        <p:nvCxnSpPr>
          <p:cNvPr id="79" name="Прямая со стрелкой 78"/>
          <p:cNvCxnSpPr/>
          <p:nvPr/>
        </p:nvCxnSpPr>
        <p:spPr>
          <a:xfrm flipV="1">
            <a:off x="285720" y="5519750"/>
            <a:ext cx="8643998" cy="24566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34"/>
          <p:cNvSpPr txBox="1">
            <a:spLocks noChangeArrowheads="1"/>
          </p:cNvSpPr>
          <p:nvPr/>
        </p:nvSpPr>
        <p:spPr bwMode="auto">
          <a:xfrm>
            <a:off x="242888" y="5612015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C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985950" y="5612015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C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2" name="TextBox 38"/>
          <p:cNvSpPr txBox="1">
            <a:spLocks noChangeArrowheads="1"/>
          </p:cNvSpPr>
          <p:nvPr/>
        </p:nvSpPr>
        <p:spPr bwMode="auto">
          <a:xfrm>
            <a:off x="1414447" y="5612015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C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3" name="TextBox 39"/>
          <p:cNvSpPr txBox="1">
            <a:spLocks noChangeArrowheads="1"/>
          </p:cNvSpPr>
          <p:nvPr/>
        </p:nvSpPr>
        <p:spPr bwMode="auto">
          <a:xfrm>
            <a:off x="814364" y="5591188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C000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16200000" flipV="1">
            <a:off x="-111144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6200000" flipV="1">
            <a:off x="461154" y="3310731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16200000" flipV="1">
            <a:off x="-1282703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16200000" flipV="1">
            <a:off x="-697731" y="334088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243256" y="5612015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5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89" name="TextBox 38"/>
          <p:cNvSpPr txBox="1">
            <a:spLocks noChangeArrowheads="1"/>
          </p:cNvSpPr>
          <p:nvPr/>
        </p:nvSpPr>
        <p:spPr bwMode="auto">
          <a:xfrm>
            <a:off x="2600314" y="5612015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4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rot="16200000" flipV="1">
            <a:off x="1074723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6200000" flipV="1">
            <a:off x="1718460" y="3310731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V="1">
            <a:off x="2360607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V="1">
            <a:off x="2961484" y="3310731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6200000" flipV="1">
            <a:off x="3575053" y="3311526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6200000" flipV="1">
            <a:off x="4188631" y="331073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285720" y="5969016"/>
            <a:ext cx="8643998" cy="1588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34"/>
          <p:cNvSpPr txBox="1">
            <a:spLocks noChangeArrowheads="1"/>
          </p:cNvSpPr>
          <p:nvPr/>
        </p:nvSpPr>
        <p:spPr bwMode="auto">
          <a:xfrm>
            <a:off x="-42892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2000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98" name="TextBox 34"/>
          <p:cNvSpPr txBox="1">
            <a:spLocks noChangeArrowheads="1"/>
          </p:cNvSpPr>
          <p:nvPr/>
        </p:nvSpPr>
        <p:spPr bwMode="auto">
          <a:xfrm>
            <a:off x="528612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2001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99" name="TextBox 34"/>
          <p:cNvSpPr txBox="1">
            <a:spLocks noChangeArrowheads="1"/>
          </p:cNvSpPr>
          <p:nvPr/>
        </p:nvSpPr>
        <p:spPr bwMode="auto">
          <a:xfrm>
            <a:off x="1139708" y="5969016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2002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00" name="TextBox 34"/>
          <p:cNvSpPr txBox="1">
            <a:spLocks noChangeArrowheads="1"/>
          </p:cNvSpPr>
          <p:nvPr/>
        </p:nvSpPr>
        <p:spPr bwMode="auto">
          <a:xfrm>
            <a:off x="1671620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2003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01" name="TextBox 34"/>
          <p:cNvSpPr txBox="1">
            <a:spLocks noChangeArrowheads="1"/>
          </p:cNvSpPr>
          <p:nvPr/>
        </p:nvSpPr>
        <p:spPr bwMode="auto">
          <a:xfrm>
            <a:off x="2314562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2004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rot="16200000" flipV="1">
            <a:off x="4802995" y="331073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16200000" flipV="1">
            <a:off x="5445937" y="331073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6200000" flipV="1">
            <a:off x="6088879" y="3310732"/>
            <a:ext cx="3430588" cy="349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34"/>
          <p:cNvSpPr txBox="1">
            <a:spLocks noChangeArrowheads="1"/>
          </p:cNvSpPr>
          <p:nvPr/>
        </p:nvSpPr>
        <p:spPr bwMode="auto">
          <a:xfrm>
            <a:off x="2957504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2005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rot="16200000" flipV="1">
            <a:off x="6659589" y="3311525"/>
            <a:ext cx="3430588" cy="33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214282" y="3357562"/>
            <a:ext cx="8643998" cy="1857388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3200" b="1" dirty="0" smtClean="0">
                <a:solidFill>
                  <a:prstClr val="white"/>
                </a:solidFill>
              </a:rPr>
              <a:t>ЕС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14282" y="1428736"/>
            <a:ext cx="8643998" cy="1857388"/>
          </a:xfrm>
          <a:prstGeom prst="rect">
            <a:avLst/>
          </a:prstGeom>
          <a:solidFill>
            <a:schemeClr val="accent2">
              <a:lumMod val="75000"/>
              <a:alpha val="48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3200" b="1" dirty="0" smtClean="0">
                <a:solidFill>
                  <a:prstClr val="white"/>
                </a:solidFill>
              </a:rPr>
              <a:t>США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09" name="Стрелка вправо 108"/>
          <p:cNvSpPr/>
          <p:nvPr/>
        </p:nvSpPr>
        <p:spPr>
          <a:xfrm>
            <a:off x="6643702" y="4429132"/>
            <a:ext cx="1857388" cy="714380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ПЕРЕХОД НА НОВЫЕ ТЕХНОЛОГИИ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0" name="Стрелка вправо 109"/>
          <p:cNvSpPr/>
          <p:nvPr/>
        </p:nvSpPr>
        <p:spPr>
          <a:xfrm>
            <a:off x="428597" y="1500174"/>
            <a:ext cx="1071569" cy="752469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white"/>
                </a:solidFill>
              </a:rPr>
              <a:t>РАЗРАБОТКА ПРОЕКТА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11" name="Стрелка вправо 110"/>
          <p:cNvSpPr/>
          <p:nvPr/>
        </p:nvSpPr>
        <p:spPr>
          <a:xfrm>
            <a:off x="1000100" y="2071678"/>
            <a:ext cx="1285884" cy="714380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white"/>
                </a:solidFill>
              </a:rPr>
              <a:t>СТРОИТЕЛЬСТВО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12" name="Стрелка вправо 111"/>
          <p:cNvSpPr/>
          <p:nvPr/>
        </p:nvSpPr>
        <p:spPr>
          <a:xfrm>
            <a:off x="2214546" y="2500306"/>
            <a:ext cx="2500330" cy="714380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СРОК ОКУПАЕМОСТИ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000628" y="1357298"/>
            <a:ext cx="1214446" cy="4929222"/>
          </a:xfrm>
          <a:prstGeom prst="rect">
            <a:avLst/>
          </a:prstGeom>
          <a:solidFill>
            <a:schemeClr val="tx1">
              <a:lumMod val="95000"/>
              <a:lumOff val="5000"/>
              <a:alpha val="32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КРИЗИС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14" name="Стрелка вправо 113"/>
          <p:cNvSpPr/>
          <p:nvPr/>
        </p:nvSpPr>
        <p:spPr>
          <a:xfrm>
            <a:off x="4714876" y="2500306"/>
            <a:ext cx="1857388" cy="714380"/>
          </a:xfrm>
          <a:prstGeom prst="rightArrow">
            <a:avLst>
              <a:gd name="adj1" fmla="val 85334"/>
              <a:gd name="adj2" fmla="val 1378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ПЕРЕХОД НА НОВЫЕ ТЕХНОЛОГИИ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115" name="Группа 93"/>
          <p:cNvGrpSpPr/>
          <p:nvPr/>
        </p:nvGrpSpPr>
        <p:grpSpPr>
          <a:xfrm>
            <a:off x="1571604" y="3500438"/>
            <a:ext cx="5072098" cy="1643074"/>
            <a:chOff x="2571737" y="1785926"/>
            <a:chExt cx="5072098" cy="1643074"/>
          </a:xfrm>
        </p:grpSpPr>
        <p:sp>
          <p:nvSpPr>
            <p:cNvPr id="116" name="Стрелка вправо 115"/>
            <p:cNvSpPr/>
            <p:nvPr/>
          </p:nvSpPr>
          <p:spPr>
            <a:xfrm>
              <a:off x="2571737" y="1785926"/>
              <a:ext cx="1143007" cy="752469"/>
            </a:xfrm>
            <a:prstGeom prst="rightArrow">
              <a:avLst>
                <a:gd name="adj1" fmla="val 85334"/>
                <a:gd name="adj2" fmla="val 13782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prstClr val="white"/>
                  </a:solidFill>
                </a:rPr>
                <a:t>РАЗРАБОТКА</a:t>
              </a:r>
              <a:r>
                <a:rPr lang="ru-RU" sz="1200" dirty="0" smtClean="0">
                  <a:solidFill>
                    <a:prstClr val="white"/>
                  </a:solidFill>
                </a:rPr>
                <a:t> </a:t>
              </a:r>
              <a:r>
                <a:rPr lang="ru-RU" sz="1100" dirty="0" smtClean="0">
                  <a:solidFill>
                    <a:prstClr val="white"/>
                  </a:solidFill>
                </a:rPr>
                <a:t>ПРОЕКТА</a:t>
              </a: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17" name="Стрелка вправо 116"/>
            <p:cNvSpPr/>
            <p:nvPr/>
          </p:nvSpPr>
          <p:spPr>
            <a:xfrm>
              <a:off x="3286116" y="2357430"/>
              <a:ext cx="1357322" cy="714380"/>
            </a:xfrm>
            <a:prstGeom prst="rightArrow">
              <a:avLst>
                <a:gd name="adj1" fmla="val 85334"/>
                <a:gd name="adj2" fmla="val 13782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prstClr val="white"/>
                  </a:solidFill>
                </a:rPr>
                <a:t>СТРОИТЕЛЬСТВО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  <p:sp>
          <p:nvSpPr>
            <p:cNvPr id="118" name="Стрелка вправо 117"/>
            <p:cNvSpPr/>
            <p:nvPr/>
          </p:nvSpPr>
          <p:spPr>
            <a:xfrm>
              <a:off x="4500563" y="2714620"/>
              <a:ext cx="3143272" cy="714380"/>
            </a:xfrm>
            <a:prstGeom prst="rightArrow">
              <a:avLst>
                <a:gd name="adj1" fmla="val 85334"/>
                <a:gd name="adj2" fmla="val 13782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</a:rPr>
                <a:t>СРОК ОКУПАЕМОСТИ</a:t>
              </a:r>
              <a:endParaRPr lang="ru-RU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8501090" y="5626116"/>
            <a:ext cx="4714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Calibri" pitchFamily="34" charset="0"/>
              </a:rPr>
              <a:t>лет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486280" y="5612015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7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21" name="TextBox 38"/>
          <p:cNvSpPr txBox="1">
            <a:spLocks noChangeArrowheads="1"/>
          </p:cNvSpPr>
          <p:nvPr/>
        </p:nvSpPr>
        <p:spPr bwMode="auto">
          <a:xfrm>
            <a:off x="3886198" y="5612015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6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22" name="TextBox 35"/>
          <p:cNvSpPr txBox="1">
            <a:spLocks noChangeArrowheads="1"/>
          </p:cNvSpPr>
          <p:nvPr/>
        </p:nvSpPr>
        <p:spPr bwMode="auto">
          <a:xfrm>
            <a:off x="8526490" y="5969016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itchFamily="34" charset="0"/>
              </a:rPr>
              <a:t>год</a:t>
            </a:r>
            <a:endParaRPr lang="ru-RU" sz="1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23" name="TextBox 34"/>
          <p:cNvSpPr txBox="1">
            <a:spLocks noChangeArrowheads="1"/>
          </p:cNvSpPr>
          <p:nvPr/>
        </p:nvSpPr>
        <p:spPr bwMode="auto">
          <a:xfrm>
            <a:off x="3600446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2006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24" name="TextBox 34"/>
          <p:cNvSpPr txBox="1">
            <a:spLocks noChangeArrowheads="1"/>
          </p:cNvSpPr>
          <p:nvPr/>
        </p:nvSpPr>
        <p:spPr bwMode="auto">
          <a:xfrm>
            <a:off x="6029338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2010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6315090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10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6958032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11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7600974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12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28" name="TextBox 34"/>
          <p:cNvSpPr txBox="1">
            <a:spLocks noChangeArrowheads="1"/>
          </p:cNvSpPr>
          <p:nvPr/>
        </p:nvSpPr>
        <p:spPr bwMode="auto">
          <a:xfrm>
            <a:off x="7326236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2012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29" name="TextBox 34"/>
          <p:cNvSpPr txBox="1">
            <a:spLocks noChangeArrowheads="1"/>
          </p:cNvSpPr>
          <p:nvPr/>
        </p:nvSpPr>
        <p:spPr bwMode="auto">
          <a:xfrm>
            <a:off x="4171950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2007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0" name="TextBox 34"/>
          <p:cNvSpPr txBox="1">
            <a:spLocks noChangeArrowheads="1"/>
          </p:cNvSpPr>
          <p:nvPr/>
        </p:nvSpPr>
        <p:spPr bwMode="auto">
          <a:xfrm>
            <a:off x="5425988" y="5970769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2009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1" name="TextBox 34"/>
          <p:cNvSpPr txBox="1">
            <a:spLocks noChangeArrowheads="1"/>
          </p:cNvSpPr>
          <p:nvPr/>
        </p:nvSpPr>
        <p:spPr bwMode="auto">
          <a:xfrm>
            <a:off x="6672280" y="5970769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2011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8143900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13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3" name="TextBox 34"/>
          <p:cNvSpPr txBox="1">
            <a:spLocks noChangeArrowheads="1"/>
          </p:cNvSpPr>
          <p:nvPr/>
        </p:nvSpPr>
        <p:spPr bwMode="auto">
          <a:xfrm>
            <a:off x="7869162" y="5972402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2013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5700726" y="5619963"/>
            <a:ext cx="47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9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5" name="TextBox 38"/>
          <p:cNvSpPr txBox="1">
            <a:spLocks noChangeArrowheads="1"/>
          </p:cNvSpPr>
          <p:nvPr/>
        </p:nvSpPr>
        <p:spPr bwMode="auto">
          <a:xfrm>
            <a:off x="5100644" y="5612016"/>
            <a:ext cx="471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8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6" name="TextBox 34"/>
          <p:cNvSpPr txBox="1">
            <a:spLocks noChangeArrowheads="1"/>
          </p:cNvSpPr>
          <p:nvPr/>
        </p:nvSpPr>
        <p:spPr bwMode="auto">
          <a:xfrm>
            <a:off x="4814892" y="5970769"/>
            <a:ext cx="103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</a:rPr>
              <a:t>2008</a:t>
            </a:r>
            <a:endParaRPr lang="ru-RU" sz="1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0" y="1285860"/>
            <a:ext cx="9144000" cy="4143404"/>
          </a:xfrm>
          <a:prstGeom prst="rect">
            <a:avLst/>
          </a:prstGeom>
          <a:solidFill>
            <a:srgbClr val="1C1C1C">
              <a:alpha val="54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prstClr val="white"/>
              </a:solidFill>
            </a:endParaRPr>
          </a:p>
        </p:txBody>
      </p:sp>
      <p:sp>
        <p:nvSpPr>
          <p:cNvPr id="138" name="Полилиния 137"/>
          <p:cNvSpPr/>
          <p:nvPr/>
        </p:nvSpPr>
        <p:spPr>
          <a:xfrm>
            <a:off x="393700" y="2387600"/>
            <a:ext cx="8445500" cy="2730500"/>
          </a:xfrm>
          <a:custGeom>
            <a:avLst/>
            <a:gdLst>
              <a:gd name="connsiteX0" fmla="*/ 0 w 8445500"/>
              <a:gd name="connsiteY0" fmla="*/ 2730500 h 2730500"/>
              <a:gd name="connsiteX1" fmla="*/ 2463800 w 8445500"/>
              <a:gd name="connsiteY1" fmla="*/ 2603500 h 2730500"/>
              <a:gd name="connsiteX2" fmla="*/ 4610100 w 8445500"/>
              <a:gd name="connsiteY2" fmla="*/ 2057400 h 2730500"/>
              <a:gd name="connsiteX3" fmla="*/ 5765800 w 8445500"/>
              <a:gd name="connsiteY3" fmla="*/ 635000 h 2730500"/>
              <a:gd name="connsiteX4" fmla="*/ 6985000 w 8445500"/>
              <a:gd name="connsiteY4" fmla="*/ 152400 h 2730500"/>
              <a:gd name="connsiteX5" fmla="*/ 8445500 w 8445500"/>
              <a:gd name="connsiteY5" fmla="*/ 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5500" h="2730500">
                <a:moveTo>
                  <a:pt x="0" y="2730500"/>
                </a:moveTo>
                <a:cubicBezTo>
                  <a:pt x="847725" y="2723091"/>
                  <a:pt x="1695450" y="2715683"/>
                  <a:pt x="2463800" y="2603500"/>
                </a:cubicBezTo>
                <a:cubicBezTo>
                  <a:pt x="3232150" y="2491317"/>
                  <a:pt x="4059767" y="2385483"/>
                  <a:pt x="4610100" y="2057400"/>
                </a:cubicBezTo>
                <a:cubicBezTo>
                  <a:pt x="5160433" y="1729317"/>
                  <a:pt x="5369983" y="952500"/>
                  <a:pt x="5765800" y="635000"/>
                </a:cubicBezTo>
                <a:cubicBezTo>
                  <a:pt x="6161617" y="317500"/>
                  <a:pt x="6538383" y="258233"/>
                  <a:pt x="6985000" y="152400"/>
                </a:cubicBezTo>
                <a:cubicBezTo>
                  <a:pt x="7431617" y="46567"/>
                  <a:pt x="8206317" y="21167"/>
                  <a:pt x="8445500" y="0"/>
                </a:cubicBezTo>
              </a:path>
            </a:pathLst>
          </a:cu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prstClr val="black"/>
                </a:solidFill>
                <a:prstDash val="sysDot"/>
              </a:ln>
              <a:solidFill>
                <a:prstClr val="black"/>
              </a:solidFill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 bwMode="auto">
          <a:xfrm>
            <a:off x="357158" y="2285992"/>
            <a:ext cx="4929222" cy="1357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889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</a:rPr>
              <a:t>ДОСТУПНОСТЬ МОДЕРНИЗАЦИИ  ПРОИЗВОДСТВА ВОЗМОЖНА ПОСЛЕ ПОЛНОЙ ОКУПАЕМОСТИ ПРОЕКТА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(6-8 лет с момента пуска)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W O R K   2 0 1 0\FOTO work 2009\F sait\WallpapersMania_vol13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5572125"/>
          </a:xfrm>
          <a:prstGeom prst="rect">
            <a:avLst/>
          </a:prstGeom>
          <a:solidFill>
            <a:srgbClr val="1C1C1C">
              <a:alpha val="56000"/>
            </a:srgb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0"/>
            <a:ext cx="9144000" cy="714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33"/>
          <p:cNvSpPr>
            <a:spLocks noChangeArrowheads="1"/>
          </p:cNvSpPr>
          <p:nvPr/>
        </p:nvSpPr>
        <p:spPr bwMode="auto">
          <a:xfrm>
            <a:off x="285750" y="714375"/>
            <a:ext cx="8715375" cy="357188"/>
          </a:xfrm>
          <a:prstGeom prst="roundRect">
            <a:avLst>
              <a:gd name="adj" fmla="val 0"/>
            </a:avLst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ПРИМЕР </a:t>
            </a:r>
            <a:r>
              <a:rPr lang="ru-RU" b="1" dirty="0" smtClean="0">
                <a:solidFill>
                  <a:srgbClr val="002060"/>
                </a:solidFill>
              </a:rPr>
              <a:t>ПРОЕКТА ГЛУБОКОЙ ПЕРЕРАБОТКИ ЗЕРНА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078" name="Прямоугольник 3"/>
          <p:cNvSpPr>
            <a:spLocks noChangeArrowheads="1"/>
          </p:cNvSpPr>
          <p:nvPr/>
        </p:nvSpPr>
        <p:spPr bwMode="auto">
          <a:xfrm>
            <a:off x="212725" y="1412875"/>
            <a:ext cx="8751888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Целью настоящего проекта является создание ресурсосберегающего и экологически безопасного производства по комплексной переработке крахмалосодержащего сырья на сухую клейковину, ГФС, крахмал, лимонную кислоту и кормовые дрожжи. Мощность по переработке зерна составит — </a:t>
            </a:r>
            <a:r>
              <a:rPr lang="ru-RU" sz="1100" b="1" dirty="0">
                <a:solidFill>
                  <a:srgbClr val="FFC000"/>
                </a:solidFill>
              </a:rPr>
              <a:t>240 000</a:t>
            </a:r>
            <a:r>
              <a:rPr lang="ru-RU" sz="1100" dirty="0">
                <a:solidFill>
                  <a:schemeClr val="bg1"/>
                </a:solidFill>
              </a:rPr>
              <a:t> тонн пшеницы в год.</a:t>
            </a:r>
          </a:p>
          <a:p>
            <a:r>
              <a:rPr lang="ru-RU" sz="1200" dirty="0">
                <a:solidFill>
                  <a:schemeClr val="bg1"/>
                </a:solidFill>
              </a:rPr>
              <a:t> 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В рамках проекта предполагается:</a:t>
            </a:r>
          </a:p>
          <a:p>
            <a:r>
              <a:rPr lang="ru-RU" sz="1100" dirty="0">
                <a:solidFill>
                  <a:schemeClr val="bg1"/>
                </a:solidFill>
              </a:rPr>
              <a:t>	- строительство  зерноперерабатывающего комбината</a:t>
            </a:r>
          </a:p>
          <a:p>
            <a:r>
              <a:rPr lang="ru-RU" sz="1100" dirty="0">
                <a:solidFill>
                  <a:schemeClr val="bg1"/>
                </a:solidFill>
              </a:rPr>
              <a:t>	- создание необходимых объектов инфраструктуры внутри участка</a:t>
            </a:r>
          </a:p>
          <a:p>
            <a:r>
              <a:rPr lang="ru-RU" sz="1100" dirty="0">
                <a:solidFill>
                  <a:schemeClr val="bg1"/>
                </a:solidFill>
              </a:rPr>
              <a:t> 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·</a:t>
            </a:r>
            <a:r>
              <a:rPr lang="ru-RU" sz="1100" dirty="0">
                <a:solidFill>
                  <a:schemeClr val="bg1"/>
                </a:solidFill>
              </a:rPr>
              <a:t> На производстве предполагается выпуск </a:t>
            </a:r>
            <a:r>
              <a:rPr lang="ru-RU" sz="1100" dirty="0" smtClean="0">
                <a:solidFill>
                  <a:schemeClr val="bg1"/>
                </a:solidFill>
              </a:rPr>
              <a:t>следующих </a:t>
            </a:r>
            <a:r>
              <a:rPr lang="ru-RU" sz="1100" dirty="0">
                <a:solidFill>
                  <a:schemeClr val="bg1"/>
                </a:solidFill>
              </a:rPr>
              <a:t>продуктов:</a:t>
            </a:r>
          </a:p>
          <a:p>
            <a:endParaRPr lang="ru-RU" sz="1100" dirty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· Клейковина		—</a:t>
            </a:r>
            <a:r>
              <a:rPr lang="ru-RU" sz="1100" b="1" dirty="0">
                <a:solidFill>
                  <a:srgbClr val="FFC000"/>
                </a:solidFill>
              </a:rPr>
              <a:t>17 </a:t>
            </a:r>
            <a:r>
              <a:rPr lang="ru-RU" sz="1100" b="1" dirty="0" smtClean="0">
                <a:solidFill>
                  <a:srgbClr val="FFC000"/>
                </a:solidFill>
              </a:rPr>
              <a:t>000 </a:t>
            </a:r>
            <a:r>
              <a:rPr lang="ru-RU" sz="1100" dirty="0">
                <a:solidFill>
                  <a:schemeClr val="bg1"/>
                </a:solidFill>
              </a:rPr>
              <a:t>тонн</a:t>
            </a:r>
          </a:p>
          <a:p>
            <a:r>
              <a:rPr lang="ru-RU" sz="1100" dirty="0">
                <a:solidFill>
                  <a:schemeClr val="bg1"/>
                </a:solidFill>
              </a:rPr>
              <a:t>· ГФС		—</a:t>
            </a:r>
            <a:r>
              <a:rPr lang="ru-RU" sz="1100" b="1" dirty="0">
                <a:solidFill>
                  <a:srgbClr val="FFC000"/>
                </a:solidFill>
              </a:rPr>
              <a:t>60 000</a:t>
            </a:r>
            <a:r>
              <a:rPr lang="ru-RU" sz="1100" dirty="0">
                <a:solidFill>
                  <a:srgbClr val="FFC000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тонн</a:t>
            </a:r>
          </a:p>
          <a:p>
            <a:r>
              <a:rPr lang="ru-RU" sz="1100" dirty="0">
                <a:solidFill>
                  <a:schemeClr val="bg1"/>
                </a:solidFill>
              </a:rPr>
              <a:t>· Крахмал		—</a:t>
            </a:r>
            <a:r>
              <a:rPr lang="ru-RU" sz="1100" b="1" dirty="0">
                <a:solidFill>
                  <a:srgbClr val="FFC000"/>
                </a:solidFill>
              </a:rPr>
              <a:t>20 000 </a:t>
            </a:r>
            <a:r>
              <a:rPr lang="ru-RU" sz="1100" dirty="0">
                <a:solidFill>
                  <a:schemeClr val="bg1"/>
                </a:solidFill>
              </a:rPr>
              <a:t>тонн</a:t>
            </a:r>
          </a:p>
          <a:p>
            <a:r>
              <a:rPr lang="ru-RU" sz="1100" dirty="0">
                <a:solidFill>
                  <a:schemeClr val="bg1"/>
                </a:solidFill>
              </a:rPr>
              <a:t>· Лимонная кислота	—</a:t>
            </a:r>
            <a:r>
              <a:rPr lang="ru-RU" sz="1100" b="1" dirty="0">
                <a:solidFill>
                  <a:srgbClr val="FFC000"/>
                </a:solidFill>
              </a:rPr>
              <a:t>20 000 </a:t>
            </a:r>
            <a:r>
              <a:rPr lang="ru-RU" sz="1100" dirty="0">
                <a:solidFill>
                  <a:schemeClr val="bg1"/>
                </a:solidFill>
              </a:rPr>
              <a:t>тонн</a:t>
            </a:r>
          </a:p>
          <a:p>
            <a:r>
              <a:rPr lang="ru-RU" sz="1100" dirty="0">
                <a:solidFill>
                  <a:schemeClr val="bg1"/>
                </a:solidFill>
              </a:rPr>
              <a:t>· Кормовые дрожжи	—</a:t>
            </a:r>
            <a:r>
              <a:rPr lang="ru-RU" sz="1100" b="1" dirty="0" smtClean="0">
                <a:solidFill>
                  <a:srgbClr val="FFC000"/>
                </a:solidFill>
              </a:rPr>
              <a:t>53 </a:t>
            </a:r>
            <a:r>
              <a:rPr lang="ru-RU" sz="1100" b="1" dirty="0" err="1" smtClean="0">
                <a:solidFill>
                  <a:srgbClr val="FFC000"/>
                </a:solidFill>
              </a:rPr>
              <a:t>000</a:t>
            </a:r>
            <a:r>
              <a:rPr lang="ru-RU" sz="1100" dirty="0" err="1" smtClean="0">
                <a:solidFill>
                  <a:schemeClr val="bg1"/>
                </a:solidFill>
              </a:rPr>
              <a:t>тонн</a:t>
            </a:r>
            <a:endParaRPr lang="ru-RU" sz="1100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·</a:t>
            </a:r>
            <a:r>
              <a:rPr lang="ru-RU" sz="1100" dirty="0">
                <a:solidFill>
                  <a:schemeClr val="bg1"/>
                </a:solidFill>
              </a:rPr>
              <a:t> </a:t>
            </a:r>
            <a:r>
              <a:rPr lang="ru-RU" sz="1100" dirty="0" smtClean="0">
                <a:solidFill>
                  <a:schemeClr val="bg1"/>
                </a:solidFill>
              </a:rPr>
              <a:t>Отруби	</a:t>
            </a:r>
            <a:r>
              <a:rPr lang="ru-RU" sz="1100" dirty="0">
                <a:solidFill>
                  <a:schemeClr val="bg1"/>
                </a:solidFill>
              </a:rPr>
              <a:t>	</a:t>
            </a:r>
            <a:r>
              <a:rPr lang="ru-RU" sz="1100" dirty="0" smtClean="0">
                <a:solidFill>
                  <a:schemeClr val="bg1"/>
                </a:solidFill>
              </a:rPr>
              <a:t>—</a:t>
            </a:r>
            <a:r>
              <a:rPr lang="ru-RU" sz="1100" b="1" dirty="0" smtClean="0">
                <a:solidFill>
                  <a:srgbClr val="FFC000"/>
                </a:solidFill>
              </a:rPr>
              <a:t>25 000 </a:t>
            </a:r>
            <a:r>
              <a:rPr lang="ru-RU" sz="1100" dirty="0">
                <a:solidFill>
                  <a:schemeClr val="bg1"/>
                </a:solidFill>
              </a:rPr>
              <a:t>тонн</a:t>
            </a:r>
          </a:p>
          <a:p>
            <a:endParaRPr lang="ru-RU" sz="1100" dirty="0" smtClean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· </a:t>
            </a:r>
            <a:r>
              <a:rPr lang="ru-RU" sz="1100" dirty="0" smtClean="0">
                <a:solidFill>
                  <a:schemeClr val="bg1"/>
                </a:solidFill>
              </a:rPr>
              <a:t>Стоимость проекта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	</a:t>
            </a:r>
            <a:r>
              <a:rPr lang="ru-RU" sz="1100" b="1" dirty="0" smtClean="0">
                <a:solidFill>
                  <a:srgbClr val="FFC000"/>
                </a:solidFill>
              </a:rPr>
              <a:t>~ </a:t>
            </a:r>
            <a:r>
              <a:rPr lang="ru-RU" sz="1400" b="1" dirty="0" smtClean="0">
                <a:solidFill>
                  <a:srgbClr val="FFC000"/>
                </a:solidFill>
              </a:rPr>
              <a:t>5 </a:t>
            </a:r>
            <a:r>
              <a:rPr lang="ru-RU" sz="1000" b="1" dirty="0" smtClean="0">
                <a:solidFill>
                  <a:srgbClr val="FFC000"/>
                </a:solidFill>
              </a:rPr>
              <a:t>МЛРД. </a:t>
            </a:r>
            <a:r>
              <a:rPr lang="ru-RU" sz="1000" b="1" dirty="0" err="1" smtClean="0">
                <a:solidFill>
                  <a:srgbClr val="FFC000"/>
                </a:solidFill>
              </a:rPr>
              <a:t>РУБ</a:t>
            </a:r>
            <a:endParaRPr lang="ru-RU" sz="1000" b="1" dirty="0" smtClean="0">
              <a:solidFill>
                <a:srgbClr val="FFC000"/>
              </a:solidFill>
            </a:endParaRPr>
          </a:p>
          <a:p>
            <a:endParaRPr lang="ru-RU" sz="1000" b="1" dirty="0">
              <a:solidFill>
                <a:srgbClr val="FFC000"/>
              </a:solidFill>
            </a:endParaRPr>
          </a:p>
          <a:p>
            <a:endParaRPr lang="ru-RU" sz="1000" b="1" dirty="0" smtClean="0">
              <a:solidFill>
                <a:srgbClr val="FFC000"/>
              </a:solidFill>
            </a:endParaRPr>
          </a:p>
          <a:p>
            <a:pPr lvl="0"/>
            <a:r>
              <a:rPr lang="ru-RU" sz="1100" dirty="0">
                <a:solidFill>
                  <a:prstClr val="white"/>
                </a:solidFill>
              </a:rPr>
              <a:t>· </a:t>
            </a:r>
            <a:r>
              <a:rPr lang="ru-RU" sz="1100" dirty="0" smtClean="0">
                <a:solidFill>
                  <a:prstClr val="white"/>
                </a:solidFill>
              </a:rPr>
              <a:t>Срок окупаемости</a:t>
            </a:r>
            <a:r>
              <a:rPr lang="ru-RU" sz="1100" dirty="0">
                <a:solidFill>
                  <a:prstClr val="white"/>
                </a:solidFill>
              </a:rPr>
              <a:t>	</a:t>
            </a:r>
            <a:r>
              <a:rPr lang="ru-RU" sz="1100" b="1" dirty="0">
                <a:solidFill>
                  <a:srgbClr val="FFC000"/>
                </a:solidFill>
              </a:rPr>
              <a:t>~ </a:t>
            </a:r>
            <a:r>
              <a:rPr lang="ru-RU" sz="1400" b="1" dirty="0" smtClean="0">
                <a:solidFill>
                  <a:srgbClr val="FFC000"/>
                </a:solidFill>
              </a:rPr>
              <a:t>6-7 лет</a:t>
            </a:r>
            <a:endParaRPr lang="ru-RU" sz="1000" b="1" dirty="0">
              <a:solidFill>
                <a:srgbClr val="FFC000"/>
              </a:solidFill>
            </a:endParaRP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grpSp>
        <p:nvGrpSpPr>
          <p:cNvPr id="3079" name="Группа 5"/>
          <p:cNvGrpSpPr>
            <a:grpSpLocks/>
          </p:cNvGrpSpPr>
          <p:nvPr/>
        </p:nvGrpSpPr>
        <p:grpSpPr bwMode="auto">
          <a:xfrm>
            <a:off x="3133350" y="3356992"/>
            <a:ext cx="5975154" cy="3456384"/>
            <a:chOff x="1205384" y="3284984"/>
            <a:chExt cx="9721080" cy="565052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05384" y="3284984"/>
              <a:ext cx="9721080" cy="56505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82" name="Picture 13" descr="D:\Работа\!Projects\Калуга\схема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550" y="3429001"/>
              <a:ext cx="9336087" cy="539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19" descr="ЛОГО НАШЕ  С ПОЛДПИСЯ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88913"/>
            <a:ext cx="1028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14735</TotalTime>
  <Words>947</Words>
  <Application>Microsoft Office PowerPoint</Application>
  <PresentationFormat>Экран (4:3)</PresentationFormat>
  <Paragraphs>365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</dc:creator>
  <cp:lastModifiedBy>DU</cp:lastModifiedBy>
  <cp:revision>766</cp:revision>
  <dcterms:created xsi:type="dcterms:W3CDTF">2010-04-08T13:24:48Z</dcterms:created>
  <dcterms:modified xsi:type="dcterms:W3CDTF">2011-05-19T08:07:37Z</dcterms:modified>
</cp:coreProperties>
</file>